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9" r:id="rId2"/>
    <p:sldId id="270" r:id="rId3"/>
    <p:sldId id="271" r:id="rId4"/>
    <p:sldId id="272" r:id="rId5"/>
    <p:sldId id="278" r:id="rId6"/>
    <p:sldId id="287" r:id="rId7"/>
    <p:sldId id="279" r:id="rId8"/>
    <p:sldId id="256" r:id="rId9"/>
    <p:sldId id="257" r:id="rId10"/>
    <p:sldId id="258" r:id="rId11"/>
    <p:sldId id="263" r:id="rId12"/>
    <p:sldId id="262" r:id="rId13"/>
    <p:sldId id="280" r:id="rId14"/>
    <p:sldId id="259" r:id="rId15"/>
    <p:sldId id="261" r:id="rId16"/>
    <p:sldId id="266" r:id="rId17"/>
    <p:sldId id="277" r:id="rId18"/>
    <p:sldId id="285" r:id="rId19"/>
    <p:sldId id="275" r:id="rId20"/>
    <p:sldId id="282" r:id="rId21"/>
    <p:sldId id="288" r:id="rId22"/>
    <p:sldId id="281" r:id="rId23"/>
    <p:sldId id="289" r:id="rId24"/>
    <p:sldId id="264" r:id="rId25"/>
    <p:sldId id="267" r:id="rId26"/>
    <p:sldId id="284" r:id="rId27"/>
    <p:sldId id="265" r:id="rId28"/>
    <p:sldId id="28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475" autoAdjust="0"/>
  </p:normalViewPr>
  <p:slideViewPr>
    <p:cSldViewPr>
      <p:cViewPr varScale="1">
        <p:scale>
          <a:sx n="72" d="100"/>
          <a:sy n="72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75801-76E6-486A-8458-2851854CDEAE}" type="datetimeFigureOut">
              <a:rPr lang="en-AU" smtClean="0"/>
              <a:t>14/04/2013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7C80A-36F3-4C0C-81B8-97F664267B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648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4295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A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3537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b="0" dirty="0" smtClean="0"/>
              <a:t>Set Polling type to A, B, C (Tools / Polling / Polling Type A..C)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="1" dirty="0" smtClean="0"/>
              <a:t>Demo:</a:t>
            </a:r>
            <a:r>
              <a:rPr lang="en-AU" b="1" baseline="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="1" baseline="0" dirty="0" smtClean="0"/>
              <a:t>Everyone to pick an appropriate Smiley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="1" baseline="0" dirty="0" smtClean="0"/>
              <a:t>Voting:</a:t>
            </a:r>
            <a:r>
              <a:rPr lang="en-AU" b="0" baseline="0" dirty="0" smtClean="0"/>
              <a:t> People to vote A if Male; B if Female, C if don’t want to say or don’t know.</a:t>
            </a:r>
            <a:endParaRPr lang="en-AU" b="1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AU" b="1" baseline="0" dirty="0" smtClean="0"/>
              <a:t>Application Sharing</a:t>
            </a:r>
            <a:r>
              <a:rPr lang="en-AU" b="0" baseline="0" dirty="0" smtClean="0"/>
              <a:t> (Use Chrome)</a:t>
            </a:r>
            <a:endParaRPr lang="en-AU" b="1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AU" b="1" baseline="0" dirty="0" smtClean="0"/>
              <a:t>Web Tour</a:t>
            </a:r>
            <a:r>
              <a:rPr lang="en-AU" b="0" baseline="0" dirty="0" smtClean="0"/>
              <a:t> (Use </a:t>
            </a:r>
            <a:r>
              <a:rPr lang="en-AU" b="0" baseline="0" dirty="0" err="1" smtClean="0"/>
              <a:t>BFSResources</a:t>
            </a:r>
            <a:r>
              <a:rPr lang="en-AU" b="0" baseline="0" dirty="0" smtClean="0"/>
              <a:t> link)</a:t>
            </a:r>
            <a:endParaRPr lang="en-A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4513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Whiteboard files load much</a:t>
            </a:r>
            <a:r>
              <a:rPr lang="en-AU" baseline="0" dirty="0" smtClean="0"/>
              <a:t> faster.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They can contain animated gifs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Get your own free Vroom to practice in and create </a:t>
            </a:r>
            <a:r>
              <a:rPr lang="en-AU" baseline="0" dirty="0" err="1" smtClean="0"/>
              <a:t>wbd</a:t>
            </a:r>
            <a:r>
              <a:rPr lang="en-AU" baseline="0" dirty="0" smtClean="0"/>
              <a:t> files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2941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When</a:t>
            </a:r>
            <a:r>
              <a:rPr lang="en-AU" baseline="0" dirty="0" smtClean="0"/>
              <a:t> starting I found a trial run great to see what participants would see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err="1" smtClean="0"/>
              <a:t>Eg</a:t>
            </a:r>
            <a:r>
              <a:rPr lang="en-AU" baseline="0" dirty="0" smtClean="0"/>
              <a:t> in App Share the moderator does not see what participants see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Chance to practice deliberate moves with pauses; to avoid window resizing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6073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689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App sharing works well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Useful when not all participants have security access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Screens go blank during App Share – Whiteboard transition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Have your App already open and suitably sized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App must be on the primary monitor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There is a miniature available of what participants see but its static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Have a practice run with 2</a:t>
            </a:r>
            <a:r>
              <a:rPr lang="en-AU" baseline="30000" dirty="0" smtClean="0"/>
              <a:t>nd</a:t>
            </a:r>
            <a:r>
              <a:rPr lang="en-AU" dirty="0" smtClean="0"/>
              <a:t> login so you</a:t>
            </a:r>
            <a:r>
              <a:rPr lang="en-AU" baseline="0" dirty="0" smtClean="0"/>
              <a:t> can see what participants see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6891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689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6891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Have your files backed up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Know where your working files are:</a:t>
            </a:r>
          </a:p>
          <a:p>
            <a:pPr marL="628650" lvl="1" indent="-171450">
              <a:buFontTx/>
              <a:buChar char="-"/>
            </a:pPr>
            <a:r>
              <a:rPr lang="en-AU" dirty="0" smtClean="0"/>
              <a:t>Link to logon as moderator</a:t>
            </a:r>
          </a:p>
          <a:p>
            <a:pPr marL="628650" lvl="1" indent="-171450">
              <a:buFontTx/>
              <a:buChar char="-"/>
            </a:pPr>
            <a:r>
              <a:rPr lang="en-AU" dirty="0" smtClean="0"/>
              <a:t>Whiteboard file</a:t>
            </a:r>
          </a:p>
          <a:p>
            <a:pPr marL="628650" lvl="1" indent="-171450">
              <a:buFontTx/>
              <a:buChar char="-"/>
            </a:pPr>
            <a:r>
              <a:rPr lang="en-AU" dirty="0" smtClean="0"/>
              <a:t>Other files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Consider a contingency plan. Headset fails?</a:t>
            </a:r>
            <a:r>
              <a:rPr lang="en-AU" baseline="0" dirty="0" smtClean="0"/>
              <a:t> Computer fails? Internet fails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Have any Apps open and sized ready to switch to.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Have a text file of links to easily copy and paste to chat window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Start early.  I have had issues getting logged in as moderator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Greet and meet. Promote use of </a:t>
            </a:r>
            <a:r>
              <a:rPr lang="en-AU" baseline="0" dirty="0" err="1" smtClean="0"/>
              <a:t>mic</a:t>
            </a:r>
            <a:r>
              <a:rPr lang="en-AU" baseline="0" dirty="0" smtClean="0"/>
              <a:t> and chat system.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09096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26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0909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95ED8C58-E95A-448E-B887-ECA77E49D4C6}" type="slidenum">
              <a:rPr lang="en-AU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4</a:t>
            </a:fld>
            <a:endParaRPr lang="en-A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dirty="0" smtClean="0">
                <a:latin typeface="Arial" pitchFamily="34" charset="0"/>
              </a:rPr>
              <a:t>Sharing your location</a:t>
            </a:r>
          </a:p>
          <a:p>
            <a:pPr eaLnBrk="1" hangingPunct="1">
              <a:spcBef>
                <a:spcPct val="0"/>
              </a:spcBef>
            </a:pPr>
            <a:r>
              <a:rPr lang="en-AU" dirty="0" smtClean="0">
                <a:latin typeface="Arial" pitchFamily="34" charset="0"/>
              </a:rPr>
              <a:t>People to drag a pin to where they are</a:t>
            </a:r>
          </a:p>
          <a:p>
            <a:pPr eaLnBrk="1" hangingPunct="1">
              <a:spcBef>
                <a:spcPct val="0"/>
              </a:spcBef>
            </a:pPr>
            <a:r>
              <a:rPr lang="en-AU" dirty="0" smtClean="0">
                <a:latin typeface="Arial" pitchFamily="34" charset="0"/>
              </a:rPr>
              <a:t>And add name and greeting in the chat window</a:t>
            </a:r>
          </a:p>
          <a:p>
            <a:pPr eaLnBrk="1" hangingPunct="1">
              <a:spcBef>
                <a:spcPct val="0"/>
              </a:spcBef>
            </a:pPr>
            <a:endParaRPr lang="en-AU" dirty="0" smtClean="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AU" dirty="0" smtClean="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AU" b="1" u="sng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28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2055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I find </a:t>
            </a:r>
            <a:r>
              <a:rPr lang="en-AU" dirty="0" err="1" smtClean="0"/>
              <a:t>BbC</a:t>
            </a:r>
            <a:r>
              <a:rPr lang="en-AU" dirty="0" smtClean="0"/>
              <a:t> Whiteboard text collaboration is poor.  </a:t>
            </a:r>
            <a:r>
              <a:rPr lang="en-AU" b="1" dirty="0" smtClean="0"/>
              <a:t>Everyone to have a go: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AU" dirty="0" smtClean="0"/>
              <a:t>Can’t tell who wrote what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AU" dirty="0" smtClean="0"/>
              <a:t>Font size is poor; difficult to alter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The Text Tool creates single lines of text.  Push Enter to create another “line”. Each line is an object.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Clip Art:  </a:t>
            </a:r>
            <a:r>
              <a:rPr lang="en-AU" b="1" dirty="0" smtClean="0"/>
              <a:t>Everyone to click and drag some clipart onto the whiteboard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="1" dirty="0" smtClean="0"/>
              <a:t>You can also drag clipart and pictures from your desktop</a:t>
            </a:r>
            <a:endParaRPr lang="en-AU" b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AU" b="0" dirty="0" smtClean="0"/>
              <a:t>Note: The moderator can easily stop all this fun too (Global Permissions)</a:t>
            </a:r>
            <a:endParaRPr lang="en-A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1199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App Share – Best to have the App(s) already open.  Button opens a selection dialog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Web Tour – Best to have the URL ready to Copy and Paste in. I use a Notebook File, or a </a:t>
            </a:r>
            <a:r>
              <a:rPr lang="en-AU" dirty="0" err="1" smtClean="0"/>
              <a:t>BbC</a:t>
            </a:r>
            <a:r>
              <a:rPr lang="en-AU" dirty="0" smtClean="0"/>
              <a:t> Notes page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Load Slides – </a:t>
            </a:r>
            <a:r>
              <a:rPr lang="en-AU" dirty="0" err="1" smtClean="0"/>
              <a:t>Powerpoint</a:t>
            </a:r>
            <a:r>
              <a:rPr lang="en-AU" dirty="0" smtClean="0"/>
              <a:t> or Whiteboard File or similar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Recording – Moderator has to remember to start.  There is a reminder prompt.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Participants Follow – clear will let participants navigate the slides themselves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2361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Standard</a:t>
            </a:r>
            <a:r>
              <a:rPr lang="en-AU" baseline="0" dirty="0" smtClean="0"/>
              <a:t> questions for any presentation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What and How to present is todays session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When – coordinate with </a:t>
            </a:r>
            <a:r>
              <a:rPr lang="en-AU" baseline="0" dirty="0" err="1" smtClean="0">
                <a:solidFill>
                  <a:srgbClr val="FF0000"/>
                </a:solidFill>
              </a:rPr>
              <a:t>xxxxxxxxxxxxxxxxxxxxxxxxxx</a:t>
            </a:r>
            <a:endParaRPr lang="en-AU" baseline="0" dirty="0" smtClean="0">
              <a:solidFill>
                <a:srgbClr val="FF0000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Where – you do need reliable ADSL. 1500 speed is fine.  I’ve done one session from a kiosk PC, also a caravan with a Telstra dongle.  I do like a laptop with a second monitor.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Why – is this subject material relevant to ASCCA and / or seniors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Who can assist: Getting material ready, sharing the session; help with moderating – the chat window can get quite busy.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What participant participation can you work into the session.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6446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Stick to what you know or can learn about.  You don’t have to be an expert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Good teachers are often not the top academics.</a:t>
            </a:r>
            <a:r>
              <a:rPr lang="en-AU" baseline="0" dirty="0" smtClean="0"/>
              <a:t>  They know how to present and involve.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Have a flow.  Jumping place to place confuses listeners.  Flow is easily re-arranged with slides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3924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Slides can be done with several programs.  File format is the decider.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Copy and paste 4</a:t>
            </a:r>
            <a:r>
              <a:rPr lang="en-AU" baseline="0" dirty="0" smtClean="0"/>
              <a:t> initial </a:t>
            </a:r>
            <a:r>
              <a:rPr lang="en-AU" dirty="0" smtClean="0"/>
              <a:t>slides from past</a:t>
            </a:r>
            <a:r>
              <a:rPr lang="en-AU" baseline="0" dirty="0" smtClean="0"/>
              <a:t> sessions.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Always explain </a:t>
            </a:r>
            <a:r>
              <a:rPr lang="en-AU" baseline="0" dirty="0" err="1" smtClean="0"/>
              <a:t>BbC</a:t>
            </a:r>
            <a:r>
              <a:rPr lang="en-AU" baseline="0" dirty="0" smtClean="0"/>
              <a:t> usage for newcomers.  Use seeing and hearing senses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One topic / slide; Thus easy to rearrange the flow.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Bullet point summary of points; speaker expands on points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I use notes section to expand on points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Include possible questions in the notes section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Graphics must be relevant and aid the topic</a:t>
            </a:r>
            <a:endParaRPr lang="en-AU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AU" b="1" dirty="0" smtClean="0"/>
              <a:t>Q.</a:t>
            </a:r>
            <a:r>
              <a:rPr lang="en-AU" b="1" baseline="0" dirty="0" smtClean="0"/>
              <a:t> How many want a quick look at </a:t>
            </a:r>
            <a:r>
              <a:rPr lang="en-AU" b="1" baseline="0" dirty="0" err="1" smtClean="0"/>
              <a:t>Powerpoint</a:t>
            </a:r>
            <a:r>
              <a:rPr lang="en-AU" b="1" baseline="0" dirty="0" smtClean="0"/>
              <a:t>?  (App Share  and demo basics if some)</a:t>
            </a:r>
            <a:endParaRPr lang="en-A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3537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Slide transitions and custom animation does not transfer to </a:t>
            </a:r>
            <a:r>
              <a:rPr lang="en-AU" dirty="0" err="1" smtClean="0"/>
              <a:t>BbC</a:t>
            </a:r>
            <a:endParaRPr lang="en-AU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AU" dirty="0" smtClean="0"/>
              <a:t>Animated gifs work but you have to add in </a:t>
            </a:r>
            <a:r>
              <a:rPr lang="en-AU" dirty="0" err="1" smtClean="0"/>
              <a:t>BbC</a:t>
            </a:r>
            <a:r>
              <a:rPr lang="en-AU" dirty="0" smtClean="0"/>
              <a:t>.  They</a:t>
            </a:r>
            <a:r>
              <a:rPr lang="en-AU" baseline="0" dirty="0" smtClean="0"/>
              <a:t> save OK with the whiteboard file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You can add animated gifs or other graphics during the showing – DEMO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Avoid fine detail – </a:t>
            </a:r>
            <a:r>
              <a:rPr lang="en-AU" baseline="0" dirty="0" err="1" smtClean="0"/>
              <a:t>BbC</a:t>
            </a:r>
            <a:r>
              <a:rPr lang="en-AU" baseline="0" dirty="0" smtClean="0"/>
              <a:t> resolution is lower; viewers may have a small screen or eyesight issues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smtClean="0"/>
              <a:t>Avoid ‘Death By </a:t>
            </a:r>
            <a:r>
              <a:rPr lang="en-AU" baseline="0" dirty="0" err="1" smtClean="0"/>
              <a:t>Powerpoint</a:t>
            </a:r>
            <a:r>
              <a:rPr lang="en-AU" baseline="0" dirty="0" smtClean="0"/>
              <a:t>’.  Use variety, feedback, demos, participation.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baseline="0" dirty="0" err="1" smtClean="0"/>
              <a:t>BbC</a:t>
            </a:r>
            <a:r>
              <a:rPr lang="en-AU" baseline="0" dirty="0" smtClean="0"/>
              <a:t> is COLLABORATION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8292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C80A-36F3-4C0C-81B8-97F664267B9F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913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1"/>
          <p:cNvSpPr>
            <a:spLocks noGrp="1"/>
          </p:cNvSpPr>
          <p:nvPr>
            <p:ph type="title"/>
          </p:nvPr>
        </p:nvSpPr>
        <p:spPr>
          <a:xfrm>
            <a:off x="1042988" y="111125"/>
            <a:ext cx="77898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tx2">
                    <a:satMod val="130000"/>
                  </a:schemeClr>
                </a:solidFill>
              </a:rPr>
              <a:t>Before We Start…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00113" y="1196975"/>
            <a:ext cx="7786687" cy="4929188"/>
          </a:xfrm>
        </p:spPr>
        <p:txBody>
          <a:bodyPr/>
          <a:lstStyle/>
          <a:p>
            <a:pPr eaLnBrk="1" hangingPunct="1"/>
            <a:r>
              <a:rPr lang="en-AU" sz="2400" b="1" smtClean="0"/>
              <a:t>Check your Audio:</a:t>
            </a:r>
            <a:r>
              <a:rPr lang="en-AU" sz="2400" smtClean="0"/>
              <a:t/>
            </a:r>
            <a:br>
              <a:rPr lang="en-AU" sz="2400" smtClean="0"/>
            </a:br>
            <a:r>
              <a:rPr lang="en-AU" sz="2000" smtClean="0"/>
              <a:t>or menu: Tools / Audio/</a:t>
            </a:r>
            <a:br>
              <a:rPr lang="en-AU" sz="2000" smtClean="0"/>
            </a:br>
            <a:r>
              <a:rPr lang="en-AU" sz="2000" smtClean="0"/>
              <a:t>Audio Setup Wizard</a:t>
            </a:r>
            <a:r>
              <a:rPr lang="en-AU" sz="2400" smtClean="0"/>
              <a:t/>
            </a:r>
            <a:br>
              <a:rPr lang="en-AU" sz="2400" smtClean="0"/>
            </a:br>
            <a:endParaRPr lang="en-AU" sz="2400" smtClean="0"/>
          </a:p>
          <a:p>
            <a:pPr eaLnBrk="1" hangingPunct="1"/>
            <a:r>
              <a:rPr lang="en-AU" sz="2400" b="1" smtClean="0"/>
              <a:t>Problems? </a:t>
            </a:r>
            <a:r>
              <a:rPr lang="en-AU" sz="2400" smtClean="0"/>
              <a:t>Check list for audio:</a:t>
            </a:r>
          </a:p>
          <a:p>
            <a:pPr lvl="1" eaLnBrk="1" hangingPunct="1"/>
            <a:r>
              <a:rPr lang="en-AU" sz="2000" smtClean="0"/>
              <a:t>Are you plugged in the right way? And in the right holes?</a:t>
            </a:r>
          </a:p>
          <a:p>
            <a:pPr lvl="1" eaLnBrk="1" hangingPunct="1"/>
            <a:r>
              <a:rPr lang="en-AU" sz="2000" smtClean="0"/>
              <a:t>Check Audio is NOT muted (bottom right corner of windows)?</a:t>
            </a:r>
          </a:p>
          <a:p>
            <a:pPr lvl="1" eaLnBrk="1" hangingPunct="1"/>
            <a:r>
              <a:rPr lang="en-AU" sz="2000" smtClean="0"/>
              <a:t>Is any in-line switch on your headphones OK?</a:t>
            </a:r>
          </a:p>
          <a:p>
            <a:pPr lvl="1" eaLnBrk="1" hangingPunct="1"/>
            <a:r>
              <a:rPr lang="en-AU" sz="2000" smtClean="0"/>
              <a:t>Is any in-line volume control OK?</a:t>
            </a:r>
            <a:br>
              <a:rPr lang="en-AU" sz="2000" smtClean="0"/>
            </a:br>
            <a:endParaRPr lang="en-AU" sz="2400" smtClean="0"/>
          </a:p>
          <a:p>
            <a:pPr eaLnBrk="1" hangingPunct="1"/>
            <a:r>
              <a:rPr lang="en-AU" sz="2400" b="1" smtClean="0"/>
              <a:t>Know the Microphone button</a:t>
            </a:r>
          </a:p>
          <a:p>
            <a:pPr lvl="1" eaLnBrk="1" hangingPunct="1"/>
            <a:r>
              <a:rPr lang="en-AU" sz="2000" smtClean="0"/>
              <a:t>Your Mike is </a:t>
            </a:r>
            <a:r>
              <a:rPr lang="en-AU" sz="2000" b="1" smtClean="0"/>
              <a:t>OFF </a:t>
            </a:r>
            <a:r>
              <a:rPr lang="en-AU" sz="2000" smtClean="0"/>
              <a:t>                      Your Mike is </a:t>
            </a:r>
            <a:r>
              <a:rPr lang="en-AU" sz="2000" b="1" smtClean="0"/>
              <a:t>ON</a:t>
            </a:r>
          </a:p>
        </p:txBody>
      </p:sp>
      <p:pic>
        <p:nvPicPr>
          <p:cNvPr id="819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088" y="1052513"/>
            <a:ext cx="4241800" cy="151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551738" y="1052513"/>
            <a:ext cx="620712" cy="57626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dirty="0">
              <a:solidFill>
                <a:prstClr val="white"/>
              </a:solidFill>
            </a:endParaRPr>
          </a:p>
        </p:txBody>
      </p:sp>
      <p:pic>
        <p:nvPicPr>
          <p:cNvPr id="819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5749925"/>
            <a:ext cx="26130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8" y="5753100"/>
            <a:ext cx="2643187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700212" cy="67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31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u="sng" dirty="0"/>
              <a:t>Planning:</a:t>
            </a:r>
            <a:r>
              <a:rPr lang="en-AU" dirty="0"/>
              <a:t> </a:t>
            </a:r>
            <a:r>
              <a:rPr lang="en-AU" dirty="0" smtClean="0"/>
              <a:t>Visuals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PowerPoint, Open Office, Google Docs</a:t>
            </a:r>
          </a:p>
          <a:p>
            <a:r>
              <a:rPr lang="en-AU" dirty="0" smtClean="0"/>
              <a:t>Four standard </a:t>
            </a:r>
            <a:r>
              <a:rPr lang="en-AU" dirty="0" err="1" smtClean="0"/>
              <a:t>BbC</a:t>
            </a:r>
            <a:r>
              <a:rPr lang="en-AU" dirty="0" smtClean="0"/>
              <a:t> slides at front</a:t>
            </a:r>
          </a:p>
          <a:p>
            <a:r>
              <a:rPr lang="en-AU" dirty="0" smtClean="0"/>
              <a:t>One topic per slide</a:t>
            </a:r>
          </a:p>
          <a:p>
            <a:r>
              <a:rPr lang="en-AU" dirty="0" smtClean="0"/>
              <a:t>Large, simple text</a:t>
            </a:r>
          </a:p>
          <a:p>
            <a:r>
              <a:rPr lang="en-AU" dirty="0" smtClean="0"/>
              <a:t>Should </a:t>
            </a:r>
            <a:r>
              <a:rPr lang="en-AU" b="1" dirty="0" smtClean="0"/>
              <a:t>summarize </a:t>
            </a:r>
            <a:r>
              <a:rPr lang="en-AU" dirty="0" smtClean="0"/>
              <a:t>what you are saying</a:t>
            </a:r>
          </a:p>
          <a:p>
            <a:r>
              <a:rPr lang="en-AU" dirty="0" smtClean="0"/>
              <a:t>Consider suitable graphics</a:t>
            </a:r>
          </a:p>
          <a:p>
            <a:r>
              <a:rPr lang="en-AU" dirty="0" smtClean="0"/>
              <a:t>KISS</a:t>
            </a:r>
          </a:p>
          <a:p>
            <a:endParaRPr lang="en-AU" dirty="0"/>
          </a:p>
        </p:txBody>
      </p:sp>
      <p:pic>
        <p:nvPicPr>
          <p:cNvPr id="6146" name="Picture 2" descr="C:\Users\Keith\AppData\Local\Microsoft\Windows\Temporary Internet Files\Content.IE5\D1U2VAK6\MC900434373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843124"/>
            <a:ext cx="2517775" cy="180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1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/>
              <a:t>Planning:</a:t>
            </a:r>
            <a:r>
              <a:rPr lang="en-AU" dirty="0"/>
              <a:t> Slides </a:t>
            </a:r>
            <a:r>
              <a:rPr lang="en-AU" dirty="0" smtClean="0"/>
              <a:t>– What Doesn’t 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AU" sz="3600" dirty="0" smtClean="0"/>
              <a:t>Custom Animation</a:t>
            </a:r>
          </a:p>
          <a:p>
            <a:r>
              <a:rPr lang="en-AU" sz="3600" dirty="0" smtClean="0"/>
              <a:t>Slide transitions</a:t>
            </a:r>
          </a:p>
          <a:p>
            <a:r>
              <a:rPr lang="en-AU" sz="3600" dirty="0" smtClean="0"/>
              <a:t>Animated GIF’s (add later)</a:t>
            </a:r>
          </a:p>
          <a:p>
            <a:r>
              <a:rPr lang="en-AU" sz="2000" dirty="0" smtClean="0"/>
              <a:t>Fine detail with lots of text, particularly if its in </a:t>
            </a:r>
            <a:r>
              <a:rPr lang="en-AU" sz="2000" b="1" dirty="0" smtClean="0">
                <a:latin typeface="Bradley Hand ITC" pitchFamily="66" charset="0"/>
              </a:rPr>
              <a:t>some fancy font </a:t>
            </a:r>
            <a:r>
              <a:rPr lang="en-AU" sz="2000" dirty="0" smtClean="0"/>
              <a:t>or </a:t>
            </a:r>
            <a:r>
              <a:rPr lang="en-AU" sz="2000" dirty="0" smtClean="0">
                <a:solidFill>
                  <a:srgbClr val="FF0000"/>
                </a:solidFill>
              </a:rPr>
              <a:t>colour </a:t>
            </a:r>
            <a:r>
              <a:rPr lang="en-AU" sz="2000" dirty="0" smtClean="0"/>
              <a:t>without </a:t>
            </a:r>
            <a:r>
              <a:rPr lang="en-AU" sz="2000" dirty="0" smtClean="0">
                <a:solidFill>
                  <a:srgbClr val="FFFF00"/>
                </a:solidFill>
              </a:rPr>
              <a:t>contrast</a:t>
            </a:r>
          </a:p>
          <a:p>
            <a:r>
              <a:rPr lang="en-AU" sz="3600" dirty="0" smtClean="0"/>
              <a:t>No variety or participation</a:t>
            </a:r>
          </a:p>
          <a:p>
            <a:r>
              <a:rPr lang="en-AU" sz="3600" dirty="0" smtClean="0"/>
              <a:t>No Collaboration</a:t>
            </a:r>
            <a:endParaRPr lang="en-AU" sz="3600" dirty="0"/>
          </a:p>
        </p:txBody>
      </p:sp>
      <p:pic>
        <p:nvPicPr>
          <p:cNvPr id="7170" name="Picture 2" descr="C:\Program Files (x86)\Microsoft Office XP\Media\CntCD1\ClipArt4\j023922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86599" y="4147488"/>
            <a:ext cx="1808073" cy="247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ultiply 3"/>
          <p:cNvSpPr/>
          <p:nvPr/>
        </p:nvSpPr>
        <p:spPr>
          <a:xfrm>
            <a:off x="7457235" y="4267200"/>
            <a:ext cx="1066800" cy="88171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1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" y="520582"/>
            <a:ext cx="6202680" cy="1554162"/>
          </a:xfrm>
        </p:spPr>
        <p:txBody>
          <a:bodyPr>
            <a:noAutofit/>
          </a:bodyPr>
          <a:lstStyle/>
          <a:p>
            <a:r>
              <a:rPr lang="en-AU" u="sng" dirty="0"/>
              <a:t>Planning:</a:t>
            </a:r>
            <a:r>
              <a:rPr lang="en-AU" dirty="0"/>
              <a:t> </a:t>
            </a:r>
            <a:r>
              <a:rPr lang="en-AU" i="1" dirty="0" smtClean="0"/>
              <a:t>Spicing It Up</a:t>
            </a:r>
            <a:endParaRPr lang="en-AU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437756"/>
            <a:ext cx="8001000" cy="4115444"/>
          </a:xfrm>
        </p:spPr>
        <p:txBody>
          <a:bodyPr/>
          <a:lstStyle/>
          <a:p>
            <a:r>
              <a:rPr lang="en-AU" dirty="0" smtClean="0"/>
              <a:t>Add Graphics – Google search for Images</a:t>
            </a:r>
          </a:p>
          <a:p>
            <a:r>
              <a:rPr lang="en-AU" dirty="0" smtClean="0"/>
              <a:t>Graphics must relate to content / message</a:t>
            </a:r>
          </a:p>
          <a:p>
            <a:r>
              <a:rPr lang="en-AU" dirty="0" smtClean="0"/>
              <a:t>Add animated GIF’s when in </a:t>
            </a:r>
            <a:r>
              <a:rPr lang="en-AU" dirty="0" err="1" smtClean="0"/>
              <a:t>BbC</a:t>
            </a:r>
            <a:endParaRPr lang="en-AU" dirty="0" smtClean="0"/>
          </a:p>
          <a:p>
            <a:r>
              <a:rPr lang="en-AU" dirty="0" smtClean="0"/>
              <a:t>Participation opportunities</a:t>
            </a:r>
          </a:p>
          <a:p>
            <a:r>
              <a:rPr lang="en-AU" dirty="0" smtClean="0"/>
              <a:t>Questions</a:t>
            </a:r>
          </a:p>
          <a:p>
            <a:r>
              <a:rPr lang="en-AU" dirty="0" smtClean="0"/>
              <a:t>Personal experiences</a:t>
            </a:r>
            <a:endParaRPr lang="en-AU" dirty="0"/>
          </a:p>
        </p:txBody>
      </p:sp>
      <p:pic>
        <p:nvPicPr>
          <p:cNvPr id="10242" name="Picture 2" descr="C:\Program Files (x86)\Microsoft Office XP\Media\CntCD1\ClipArt2\j0214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99629"/>
            <a:ext cx="1858978" cy="213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75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1143000"/>
          </a:xfrm>
        </p:spPr>
        <p:txBody>
          <a:bodyPr/>
          <a:lstStyle/>
          <a:p>
            <a:r>
              <a:rPr lang="en-AU" u="sng" dirty="0"/>
              <a:t>Planning:</a:t>
            </a:r>
            <a:r>
              <a:rPr lang="en-AU" dirty="0"/>
              <a:t> </a:t>
            </a:r>
            <a:r>
              <a:rPr lang="en-AU" dirty="0" smtClean="0"/>
              <a:t>Your Words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Relevant to your visuals or actions</a:t>
            </a:r>
          </a:p>
          <a:p>
            <a:r>
              <a:rPr lang="en-AU" dirty="0" smtClean="0"/>
              <a:t>PowerPoint Notes section??</a:t>
            </a:r>
          </a:p>
          <a:p>
            <a:r>
              <a:rPr lang="en-AU" dirty="0" smtClean="0"/>
              <a:t>MS Word 2 column table, 1 row per slide</a:t>
            </a:r>
            <a:endParaRPr lang="en-AU" dirty="0"/>
          </a:p>
          <a:p>
            <a:r>
              <a:rPr lang="en-AU" dirty="0" smtClean="0"/>
              <a:t>Bullet points as memory joggers</a:t>
            </a:r>
          </a:p>
          <a:p>
            <a:r>
              <a:rPr lang="en-AU" dirty="0" smtClean="0"/>
              <a:t>Don’t just read the slides</a:t>
            </a:r>
          </a:p>
          <a:p>
            <a:r>
              <a:rPr lang="en-AU" dirty="0" smtClean="0"/>
              <a:t>Questions to ask participants</a:t>
            </a:r>
          </a:p>
          <a:p>
            <a:r>
              <a:rPr lang="en-AU" dirty="0" smtClean="0"/>
              <a:t>Participation cues</a:t>
            </a:r>
          </a:p>
          <a:p>
            <a:endParaRPr lang="en-AU" dirty="0"/>
          </a:p>
        </p:txBody>
      </p:sp>
      <p:pic>
        <p:nvPicPr>
          <p:cNvPr id="5" name="Picture 2" descr="C:\Program Files (x86)\Microsoft Office XP\Media\CntCD1\ClipArt1\j0199799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819656" cy="140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58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encrypted-tbn1.google.com/images?q=tbn:ANd9GcR-7cBSzn60zJXewFxkVjajP--SiVEnL2zXslii2CoHkp1nci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838200"/>
            <a:ext cx="9296400" cy="899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Planning For Participation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447800"/>
            <a:ext cx="7086600" cy="45870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b="1" dirty="0" smtClean="0"/>
              <a:t>		Try to include:</a:t>
            </a:r>
          </a:p>
          <a:p>
            <a:r>
              <a:rPr lang="en-AU" sz="2800" dirty="0" smtClean="0"/>
              <a:t>Questions to promote discussion. </a:t>
            </a:r>
          </a:p>
          <a:p>
            <a:r>
              <a:rPr lang="en-AU" sz="2800" dirty="0" smtClean="0"/>
              <a:t>Opinion, suggestions, ideas, tips on…..</a:t>
            </a:r>
          </a:p>
          <a:p>
            <a:r>
              <a:rPr lang="en-AU" sz="2800" dirty="0" smtClean="0"/>
              <a:t>Smileys, surveys </a:t>
            </a:r>
            <a:r>
              <a:rPr lang="en-AU" sz="2800" dirty="0"/>
              <a:t>to get feedback</a:t>
            </a:r>
          </a:p>
          <a:p>
            <a:r>
              <a:rPr lang="en-AU" sz="2800" dirty="0" smtClean="0"/>
              <a:t>Application Sharing; Web Tour</a:t>
            </a:r>
          </a:p>
          <a:p>
            <a:r>
              <a:rPr lang="en-AU" sz="2800" dirty="0" smtClean="0"/>
              <a:t>Whiteboard collaboration??</a:t>
            </a:r>
          </a:p>
          <a:p>
            <a:pPr marL="0" indent="0">
              <a:buNone/>
            </a:pPr>
            <a:endParaRPr lang="en-AU" sz="2800" dirty="0" smtClean="0"/>
          </a:p>
          <a:p>
            <a:pPr marL="0" indent="0">
              <a:buNone/>
            </a:pP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3648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eith\AppData\Local\Microsoft\Windows\Temporary Internet Files\Content.IE5\D1U2VAK6\MC90008852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AU" dirty="0" smtClean="0"/>
              <a:t>Create a Whiteboard File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3914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Finalise slides  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Save as .</a:t>
            </a:r>
            <a:r>
              <a:rPr lang="en-AU" dirty="0" err="1" smtClean="0"/>
              <a:t>ppt</a:t>
            </a:r>
            <a:r>
              <a:rPr lang="en-AU" dirty="0" smtClean="0"/>
              <a:t>, .</a:t>
            </a:r>
            <a:r>
              <a:rPr lang="en-AU" dirty="0" err="1" smtClean="0"/>
              <a:t>pptx</a:t>
            </a:r>
            <a:r>
              <a:rPr lang="en-AU" dirty="0" smtClean="0"/>
              <a:t>, .</a:t>
            </a:r>
            <a:r>
              <a:rPr lang="en-AU" dirty="0" err="1" smtClean="0"/>
              <a:t>sxi</a:t>
            </a:r>
            <a:r>
              <a:rPr lang="en-AU" dirty="0" smtClean="0"/>
              <a:t> or .</a:t>
            </a:r>
            <a:r>
              <a:rPr lang="en-AU" dirty="0" err="1" smtClean="0"/>
              <a:t>odp</a:t>
            </a:r>
            <a:endParaRPr lang="en-AU" dirty="0" smtClean="0"/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Start </a:t>
            </a:r>
            <a:r>
              <a:rPr lang="en-AU" dirty="0" err="1" smtClean="0"/>
              <a:t>BbC</a:t>
            </a:r>
            <a:r>
              <a:rPr lang="en-AU" dirty="0" smtClean="0"/>
              <a:t> as moderator </a:t>
            </a:r>
            <a:br>
              <a:rPr lang="en-AU" dirty="0" smtClean="0"/>
            </a:br>
            <a:r>
              <a:rPr lang="en-AU" dirty="0" smtClean="0"/>
              <a:t>(Use your Vroom)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In </a:t>
            </a:r>
            <a:r>
              <a:rPr lang="en-AU" dirty="0" err="1" smtClean="0"/>
              <a:t>BbC</a:t>
            </a:r>
            <a:r>
              <a:rPr lang="en-AU" dirty="0" smtClean="0"/>
              <a:t> use ‘Load Content’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Add any graphics, animated GIFs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Menu File / Save / Whiteboard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749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749425"/>
          </a:xfrm>
        </p:spPr>
        <p:txBody>
          <a:bodyPr>
            <a:normAutofit/>
          </a:bodyPr>
          <a:lstStyle/>
          <a:p>
            <a:r>
              <a:rPr lang="en-AU" sz="6000" dirty="0" smtClean="0"/>
              <a:t>Trial Run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848600" cy="3763962"/>
          </a:xfrm>
        </p:spPr>
        <p:txBody>
          <a:bodyPr/>
          <a:lstStyle/>
          <a:p>
            <a:r>
              <a:rPr lang="en-AU" dirty="0" smtClean="0"/>
              <a:t>Can issue invite within </a:t>
            </a:r>
            <a:r>
              <a:rPr lang="en-AU" dirty="0" err="1" smtClean="0"/>
              <a:t>BbC</a:t>
            </a:r>
            <a:endParaRPr lang="en-AU" dirty="0" smtClean="0"/>
          </a:p>
          <a:p>
            <a:r>
              <a:rPr lang="en-AU" dirty="0" smtClean="0"/>
              <a:t>Best if you have a large, or second, screen</a:t>
            </a:r>
          </a:p>
          <a:p>
            <a:r>
              <a:rPr lang="en-AU" dirty="0" smtClean="0"/>
              <a:t>Or second computer</a:t>
            </a:r>
          </a:p>
          <a:p>
            <a:r>
              <a:rPr lang="en-AU" dirty="0" smtClean="0"/>
              <a:t>Try App Share and Web Tour</a:t>
            </a:r>
          </a:p>
          <a:p>
            <a:r>
              <a:rPr lang="en-AU" dirty="0" smtClean="0"/>
              <a:t>Confirm what participant will see / can do</a:t>
            </a:r>
          </a:p>
          <a:p>
            <a:r>
              <a:rPr lang="en-AU" dirty="0" smtClean="0"/>
              <a:t>Or co-opt a friend</a:t>
            </a:r>
          </a:p>
          <a:p>
            <a:endParaRPr lang="en-AU" dirty="0"/>
          </a:p>
        </p:txBody>
      </p:sp>
      <p:pic>
        <p:nvPicPr>
          <p:cNvPr id="11266" name="Picture 2" descr="C:\Program Files (x86)\Microsoft Office XP\Media\CntCD1\ClipArt1\j007871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152400"/>
            <a:ext cx="1506405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01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544" y="457200"/>
            <a:ext cx="4539476" cy="5973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381000" y="457200"/>
            <a:ext cx="1752600" cy="914400"/>
          </a:xfrm>
          <a:prstGeom prst="wedgeRectCallout">
            <a:avLst>
              <a:gd name="adj1" fmla="val 87332"/>
              <a:gd name="adj2" fmla="val 6737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Text file for 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copy and paste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381000" y="1600200"/>
            <a:ext cx="1752600" cy="914400"/>
          </a:xfrm>
          <a:prstGeom prst="wedgeRectCallout">
            <a:avLst>
              <a:gd name="adj1" fmla="val 136897"/>
              <a:gd name="adj2" fmla="val -2762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Detached Chat panel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7162800" y="2529634"/>
            <a:ext cx="1752600" cy="914400"/>
          </a:xfrm>
          <a:prstGeom prst="wedgeRectCallout">
            <a:avLst>
              <a:gd name="adj1" fmla="val -201364"/>
              <a:gd name="adj2" fmla="val -7095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Participants panel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7132320" y="1371600"/>
            <a:ext cx="1752600" cy="914400"/>
          </a:xfrm>
          <a:prstGeom prst="wedgeRectCallout">
            <a:avLst>
              <a:gd name="adj1" fmla="val -115277"/>
              <a:gd name="adj2" fmla="val 1237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Whiteboard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7132320" y="4114800"/>
            <a:ext cx="1752600" cy="1600200"/>
          </a:xfrm>
          <a:prstGeom prst="wedgeRectCallout">
            <a:avLst>
              <a:gd name="adj1" fmla="val -119625"/>
              <a:gd name="adj2" fmla="val -4333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Programs open and windows sized ready for App Sharing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381000" y="4114800"/>
            <a:ext cx="1752600" cy="914400"/>
          </a:xfrm>
          <a:prstGeom prst="wedgeRoundRectCallout">
            <a:avLst>
              <a:gd name="adj1" fmla="val 106994"/>
              <a:gd name="adj2" fmla="val -2416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Primary 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Monitor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381000" y="2986834"/>
            <a:ext cx="1752600" cy="914400"/>
          </a:xfrm>
          <a:prstGeom prst="wedgeRoundRectCallout">
            <a:avLst>
              <a:gd name="adj1" fmla="val 86993"/>
              <a:gd name="adj2" fmla="val -70833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Secondary 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Monitor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094220" y="228600"/>
            <a:ext cx="1828800" cy="914399"/>
          </a:xfrm>
        </p:spPr>
        <p:txBody>
          <a:bodyPr>
            <a:noAutofit/>
          </a:bodyPr>
          <a:lstStyle/>
          <a:p>
            <a:r>
              <a:rPr lang="en-AU" sz="2800" b="1" dirty="0" smtClean="0"/>
              <a:t>My Setup</a:t>
            </a:r>
            <a:endParaRPr lang="en-AU" sz="2800" b="1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381000" y="5536346"/>
            <a:ext cx="1752600" cy="914400"/>
          </a:xfrm>
          <a:prstGeom prst="wedgeRoundRectCallout">
            <a:avLst>
              <a:gd name="adj1" fmla="val 122873"/>
              <a:gd name="adj2" fmla="val -32863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5" t="1" b="5146"/>
          <a:stretch/>
        </p:blipFill>
        <p:spPr bwMode="auto">
          <a:xfrm>
            <a:off x="533399" y="5638800"/>
            <a:ext cx="1543049" cy="691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287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678"/>
            <a:ext cx="7315200" cy="792162"/>
          </a:xfrm>
        </p:spPr>
        <p:txBody>
          <a:bodyPr>
            <a:normAutofit/>
          </a:bodyPr>
          <a:lstStyle/>
          <a:p>
            <a:r>
              <a:rPr lang="en-AU" sz="3600" dirty="0" smtClean="0"/>
              <a:t>My </a:t>
            </a:r>
            <a:r>
              <a:rPr lang="en-AU" sz="3600" dirty="0" err="1" smtClean="0"/>
              <a:t>BbC</a:t>
            </a:r>
            <a:r>
              <a:rPr lang="en-AU" sz="3600" dirty="0" smtClean="0"/>
              <a:t> Screen layout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8" y="990600"/>
            <a:ext cx="8843992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350520" y="5791200"/>
            <a:ext cx="1752600" cy="914400"/>
          </a:xfrm>
          <a:prstGeom prst="wedgeRectCallout">
            <a:avLst>
              <a:gd name="adj1" fmla="val -3972"/>
              <a:gd name="adj2" fmla="val -16262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Text file for 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copy and paste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2171700" y="5791200"/>
            <a:ext cx="1752600" cy="914400"/>
          </a:xfrm>
          <a:prstGeom prst="wedgeRectCallout">
            <a:avLst>
              <a:gd name="adj1" fmla="val -6581"/>
              <a:gd name="adj2" fmla="val -15262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Detached Chat panel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4191000" y="5791200"/>
            <a:ext cx="1752600" cy="914400"/>
          </a:xfrm>
          <a:prstGeom prst="wedgeRectCallout">
            <a:avLst>
              <a:gd name="adj1" fmla="val -32668"/>
              <a:gd name="adj2" fmla="val -15928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Participants panel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6705600" y="5791200"/>
            <a:ext cx="1752600" cy="914400"/>
          </a:xfrm>
          <a:prstGeom prst="wedgeRectCallout">
            <a:avLst>
              <a:gd name="adj1" fmla="val -42234"/>
              <a:gd name="adj2" fmla="val -19929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Whiteboard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132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1143000"/>
          </a:xfrm>
        </p:spPr>
        <p:txBody>
          <a:bodyPr/>
          <a:lstStyle/>
          <a:p>
            <a:r>
              <a:rPr lang="en-AU" b="1" dirty="0" smtClean="0"/>
              <a:t>Presentation Tips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696200" cy="4678363"/>
          </a:xfrm>
        </p:spPr>
        <p:txBody>
          <a:bodyPr>
            <a:normAutofit/>
          </a:bodyPr>
          <a:lstStyle/>
          <a:p>
            <a:r>
              <a:rPr lang="en-AU" dirty="0"/>
              <a:t>They can’t tar and feather you</a:t>
            </a:r>
          </a:p>
          <a:p>
            <a:r>
              <a:rPr lang="en-AU" dirty="0" smtClean="0"/>
              <a:t>Speak naturally</a:t>
            </a:r>
          </a:p>
          <a:p>
            <a:r>
              <a:rPr lang="en-AU" dirty="0" smtClean="0"/>
              <a:t>Allow pauses for stuff to sink in</a:t>
            </a:r>
          </a:p>
          <a:p>
            <a:r>
              <a:rPr lang="en-AU" dirty="0" smtClean="0"/>
              <a:t>Rhetorical questions</a:t>
            </a:r>
          </a:p>
          <a:p>
            <a:r>
              <a:rPr lang="en-AU" dirty="0" smtClean="0"/>
              <a:t>Humour and stories must be relevant</a:t>
            </a:r>
          </a:p>
          <a:p>
            <a:r>
              <a:rPr lang="en-AU" dirty="0" smtClean="0"/>
              <a:t>Don’t allow long silences</a:t>
            </a:r>
          </a:p>
          <a:p>
            <a:r>
              <a:rPr lang="en-AU" dirty="0" smtClean="0"/>
              <a:t>Practice</a:t>
            </a:r>
          </a:p>
          <a:p>
            <a:endParaRPr lang="en-AU" dirty="0"/>
          </a:p>
        </p:txBody>
      </p:sp>
      <p:pic>
        <p:nvPicPr>
          <p:cNvPr id="3074" name="Picture 2" descr="C:\Users\Keith\AppData\Local\Microsoft\Windows\Temporary Internet Files\Content.IE5\8WDX1VGE\MC90036598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04800"/>
            <a:ext cx="1826971" cy="190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76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62000" y="1905000"/>
            <a:ext cx="7788275" cy="2514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tx2">
                    <a:satMod val="130000"/>
                  </a:schemeClr>
                </a:solidFill>
              </a:rPr>
              <a:t>Blackboard Collaborate</a:t>
            </a:r>
            <a:br>
              <a:rPr lang="en-A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AU" sz="6600" b="1" dirty="0" smtClean="0">
                <a:solidFill>
                  <a:schemeClr val="tx2">
                    <a:satMod val="130000"/>
                  </a:schemeClr>
                </a:solidFill>
              </a:rPr>
              <a:t>Boot Camp</a:t>
            </a:r>
            <a:r>
              <a:rPr lang="en-AU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A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AU" b="1" dirty="0" smtClean="0">
                <a:solidFill>
                  <a:schemeClr val="tx2">
                    <a:satMod val="130000"/>
                  </a:schemeClr>
                </a:solidFill>
              </a:rPr>
              <a:t>for ASCCA Moderators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572000"/>
            <a:ext cx="7407275" cy="166052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Keith Harvey</a:t>
            </a:r>
          </a:p>
          <a:p>
            <a:pPr>
              <a:defRPr/>
            </a:pPr>
            <a:r>
              <a:rPr lang="en-A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Muswellbrook Seniors 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Computer Club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Tutor, Woodrising BFS kiosk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56" y="213140"/>
            <a:ext cx="6043612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48" y="132488"/>
            <a:ext cx="2539722" cy="1427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167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1143000"/>
          </a:xfrm>
        </p:spPr>
        <p:txBody>
          <a:bodyPr/>
          <a:lstStyle/>
          <a:p>
            <a:r>
              <a:rPr lang="en-AU" b="1" dirty="0" smtClean="0"/>
              <a:t>App Sharing Tips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696200" cy="4678363"/>
          </a:xfrm>
        </p:spPr>
        <p:txBody>
          <a:bodyPr>
            <a:normAutofit/>
          </a:bodyPr>
          <a:lstStyle/>
          <a:p>
            <a:r>
              <a:rPr lang="en-AU" dirty="0" smtClean="0"/>
              <a:t>Advise you are starting</a:t>
            </a:r>
          </a:p>
          <a:p>
            <a:r>
              <a:rPr lang="en-AU" dirty="0" smtClean="0"/>
              <a:t>App must be on primary monitor</a:t>
            </a:r>
          </a:p>
          <a:p>
            <a:r>
              <a:rPr lang="en-AU" dirty="0" smtClean="0"/>
              <a:t>Check participants can see. </a:t>
            </a:r>
          </a:p>
          <a:p>
            <a:r>
              <a:rPr lang="en-AU" dirty="0" smtClean="0"/>
              <a:t>You don’t see what they see</a:t>
            </a:r>
          </a:p>
          <a:p>
            <a:r>
              <a:rPr lang="en-AU" dirty="0" smtClean="0"/>
              <a:t>Avoid scrolling and window resizing</a:t>
            </a:r>
          </a:p>
          <a:p>
            <a:r>
              <a:rPr lang="en-AU" dirty="0" smtClean="0"/>
              <a:t>Make definite movements, then pause</a:t>
            </a:r>
          </a:p>
          <a:p>
            <a:r>
              <a:rPr lang="en-AU" dirty="0" smtClean="0"/>
              <a:t>Avoid constant mouse movement</a:t>
            </a:r>
            <a:endParaRPr lang="en-AU" dirty="0"/>
          </a:p>
          <a:p>
            <a:r>
              <a:rPr lang="en-AU" dirty="0" smtClean="0"/>
              <a:t>Click yellow stop button, then Whiteboard</a:t>
            </a:r>
          </a:p>
          <a:p>
            <a:endParaRPr lang="en-AU" dirty="0"/>
          </a:p>
        </p:txBody>
      </p:sp>
      <p:pic>
        <p:nvPicPr>
          <p:cNvPr id="4098" name="Picture 2" descr="C:\Users\Keith\AppData\Local\Microsoft\Windows\Temporary Internet Files\Content.IE5\SD0ID78I\MC90014118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819" y="304801"/>
            <a:ext cx="2150542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022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258735"/>
            <a:ext cx="5029200" cy="6019481"/>
            <a:chOff x="2262187" y="0"/>
            <a:chExt cx="4619626" cy="420797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0646"/>
            <a:stretch/>
          </p:blipFill>
          <p:spPr bwMode="auto">
            <a:xfrm>
              <a:off x="2262188" y="0"/>
              <a:ext cx="4619625" cy="2994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761"/>
            <a:stretch/>
          </p:blipFill>
          <p:spPr bwMode="auto">
            <a:xfrm>
              <a:off x="2262187" y="3276600"/>
              <a:ext cx="4619625" cy="931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497509"/>
            <a:ext cx="277177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7"/>
          <p:cNvSpPr/>
          <p:nvPr/>
        </p:nvSpPr>
        <p:spPr>
          <a:xfrm flipH="1">
            <a:off x="3200400" y="3429000"/>
            <a:ext cx="2819400" cy="228600"/>
          </a:xfrm>
          <a:custGeom>
            <a:avLst/>
            <a:gdLst>
              <a:gd name="connsiteX0" fmla="*/ 2570921 w 2570921"/>
              <a:gd name="connsiteY0" fmla="*/ 0 h 2915478"/>
              <a:gd name="connsiteX1" fmla="*/ 1802295 w 2570921"/>
              <a:gd name="connsiteY1" fmla="*/ 1987826 h 2915478"/>
              <a:gd name="connsiteX2" fmla="*/ 0 w 2570921"/>
              <a:gd name="connsiteY2" fmla="*/ 2915478 h 29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0921" h="2915478">
                <a:moveTo>
                  <a:pt x="2570921" y="0"/>
                </a:moveTo>
                <a:cubicBezTo>
                  <a:pt x="2400851" y="750956"/>
                  <a:pt x="2230782" y="1501913"/>
                  <a:pt x="1802295" y="1987826"/>
                </a:cubicBezTo>
                <a:cubicBezTo>
                  <a:pt x="1373808" y="2473739"/>
                  <a:pt x="304800" y="2758661"/>
                  <a:pt x="0" y="2915478"/>
                </a:cubicBezTo>
              </a:path>
            </a:pathLst>
          </a:custGeom>
          <a:ln w="57150">
            <a:solidFill>
              <a:srgbClr val="00B05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ounded Rectangular Callout 8"/>
          <p:cNvSpPr/>
          <p:nvPr/>
        </p:nvSpPr>
        <p:spPr>
          <a:xfrm>
            <a:off x="5943600" y="258735"/>
            <a:ext cx="2619375" cy="1143000"/>
          </a:xfrm>
          <a:prstGeom prst="wedgeRoundRectCallout">
            <a:avLst>
              <a:gd name="adj1" fmla="val -131099"/>
              <a:gd name="adj2" fmla="val 5886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2400" dirty="0" smtClean="0"/>
              <a:t>Share Whole Desktop</a:t>
            </a:r>
            <a:endParaRPr lang="en-AU" sz="24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6013174" y="1705374"/>
            <a:ext cx="2619375" cy="792135"/>
          </a:xfrm>
          <a:prstGeom prst="wedgeRoundRectCallout">
            <a:avLst>
              <a:gd name="adj1" fmla="val -22323"/>
              <a:gd name="adj2" fmla="val 9041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2400" dirty="0" smtClean="0"/>
              <a:t>Snapshot added after current slide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3100091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1143000"/>
          </a:xfrm>
        </p:spPr>
        <p:txBody>
          <a:bodyPr/>
          <a:lstStyle/>
          <a:p>
            <a:r>
              <a:rPr lang="en-AU" b="1" dirty="0" smtClean="0"/>
              <a:t>Web Tour Tips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696200" cy="4678363"/>
          </a:xfrm>
        </p:spPr>
        <p:txBody>
          <a:bodyPr>
            <a:normAutofit/>
          </a:bodyPr>
          <a:lstStyle/>
          <a:p>
            <a:r>
              <a:rPr lang="en-AU" dirty="0" smtClean="0"/>
              <a:t>Advise you are starting</a:t>
            </a:r>
          </a:p>
          <a:p>
            <a:r>
              <a:rPr lang="en-AU" dirty="0" smtClean="0"/>
              <a:t>Copy and Paste link</a:t>
            </a:r>
          </a:p>
          <a:p>
            <a:r>
              <a:rPr lang="en-AU" dirty="0" smtClean="0"/>
              <a:t>Check participants can see. </a:t>
            </a:r>
            <a:r>
              <a:rPr lang="en-AU" dirty="0" smtClean="0">
                <a:sym typeface="Wingdings" pitchFamily="2" charset="2"/>
              </a:rPr>
              <a:t></a:t>
            </a:r>
          </a:p>
          <a:p>
            <a:r>
              <a:rPr lang="en-AU" dirty="0" smtClean="0">
                <a:sym typeface="Wingdings" pitchFamily="2" charset="2"/>
              </a:rPr>
              <a:t>Follow Me tick </a:t>
            </a:r>
            <a:r>
              <a:rPr lang="en-AU" dirty="0" smtClean="0">
                <a:sym typeface="Wingdings" pitchFamily="2" charset="2"/>
              </a:rPr>
              <a:t>box regains control</a:t>
            </a:r>
            <a:endParaRPr lang="en-AU" dirty="0" smtClean="0">
              <a:sym typeface="Wingdings" pitchFamily="2" charset="2"/>
            </a:endParaRPr>
          </a:p>
          <a:p>
            <a:r>
              <a:rPr lang="en-AU" dirty="0" smtClean="0">
                <a:sym typeface="Wingdings" pitchFamily="2" charset="2"/>
              </a:rPr>
              <a:t>Watch YouTube, or put link in Chat</a:t>
            </a:r>
            <a:r>
              <a:rPr lang="en-AU" dirty="0" smtClean="0"/>
              <a:t> </a:t>
            </a:r>
          </a:p>
          <a:p>
            <a:endParaRPr lang="en-AU" dirty="0"/>
          </a:p>
        </p:txBody>
      </p:sp>
      <p:pic>
        <p:nvPicPr>
          <p:cNvPr id="5122" name="Picture 2" descr="C:\Users\Keith\AppData\Local\Microsoft\Windows\Temporary Internet Files\Content.IE5\SD0ID78I\MC90008941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579" y="304800"/>
            <a:ext cx="2149619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272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3252"/>
            <a:ext cx="6781800" cy="914400"/>
          </a:xfrm>
        </p:spPr>
        <p:txBody>
          <a:bodyPr/>
          <a:lstStyle/>
          <a:p>
            <a:r>
              <a:rPr lang="en-AU" b="1" dirty="0" smtClean="0"/>
              <a:t>Menus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90600"/>
            <a:ext cx="7620000" cy="51355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AU" dirty="0"/>
              <a:t>Edit / Preferences. Set your profile. (Also drop down at end of name)</a:t>
            </a:r>
          </a:p>
          <a:p>
            <a:pPr lvl="0"/>
            <a:r>
              <a:rPr lang="en-AU" dirty="0"/>
              <a:t>View / Show Sidebar</a:t>
            </a:r>
          </a:p>
          <a:p>
            <a:pPr lvl="0"/>
            <a:r>
              <a:rPr lang="en-AU" dirty="0"/>
              <a:t>Tools / Breakout rooms – haven’t used</a:t>
            </a:r>
          </a:p>
          <a:p>
            <a:pPr lvl="0"/>
            <a:r>
              <a:rPr lang="en-AU" dirty="0"/>
              <a:t>Tools / In session Invite</a:t>
            </a:r>
          </a:p>
          <a:p>
            <a:pPr lvl="0"/>
            <a:r>
              <a:rPr lang="en-AU" dirty="0"/>
              <a:t>Tools / Moderator commands</a:t>
            </a:r>
          </a:p>
          <a:p>
            <a:pPr lvl="0"/>
            <a:r>
              <a:rPr lang="en-AU" dirty="0"/>
              <a:t>Tools / Profiles / Show Profiles / Everyone</a:t>
            </a:r>
          </a:p>
          <a:p>
            <a:pPr lvl="0"/>
            <a:r>
              <a:rPr lang="en-AU" dirty="0"/>
              <a:t>Tools / </a:t>
            </a:r>
            <a:r>
              <a:rPr lang="en-AU" dirty="0" smtClean="0"/>
              <a:t>Timer - haven’t </a:t>
            </a:r>
            <a:r>
              <a:rPr lang="en-AU" dirty="0"/>
              <a:t>used. </a:t>
            </a:r>
          </a:p>
          <a:p>
            <a:pPr lvl="0"/>
            <a:r>
              <a:rPr lang="en-AU" dirty="0"/>
              <a:t>Tools / Whiteboard / Clip art collections</a:t>
            </a:r>
          </a:p>
          <a:p>
            <a:pPr lvl="0"/>
            <a:r>
              <a:rPr lang="en-AU" dirty="0"/>
              <a:t>Window menu</a:t>
            </a:r>
          </a:p>
          <a:p>
            <a:r>
              <a:rPr lang="en-AU" dirty="0"/>
              <a:t>Help menu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694664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1143000"/>
          </a:xfrm>
        </p:spPr>
        <p:txBody>
          <a:bodyPr/>
          <a:lstStyle/>
          <a:p>
            <a:r>
              <a:rPr lang="en-AU" b="1" dirty="0" smtClean="0"/>
              <a:t>On the Day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678363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Know where your files are</a:t>
            </a:r>
          </a:p>
          <a:p>
            <a:r>
              <a:rPr lang="en-AU" dirty="0" smtClean="0"/>
              <a:t>Files backed up, cloud, USB</a:t>
            </a:r>
          </a:p>
          <a:p>
            <a:r>
              <a:rPr lang="en-AU" dirty="0" smtClean="0"/>
              <a:t>Know how you will get Moderator status</a:t>
            </a:r>
          </a:p>
          <a:p>
            <a:r>
              <a:rPr lang="en-AU" dirty="0"/>
              <a:t>Printed Speaker </a:t>
            </a:r>
            <a:r>
              <a:rPr lang="en-AU" dirty="0" smtClean="0"/>
              <a:t>Notes</a:t>
            </a:r>
          </a:p>
          <a:p>
            <a:r>
              <a:rPr lang="en-AU" dirty="0" smtClean="0"/>
              <a:t>Apps to share ready; any links ready</a:t>
            </a:r>
            <a:endParaRPr lang="en-AU" dirty="0"/>
          </a:p>
          <a:p>
            <a:r>
              <a:rPr lang="en-AU" dirty="0" smtClean="0"/>
              <a:t>Start 30 mins before. Load whiteboard</a:t>
            </a:r>
          </a:p>
          <a:p>
            <a:r>
              <a:rPr lang="en-AU" dirty="0" smtClean="0"/>
              <a:t>Greet people, encourage testing audio</a:t>
            </a:r>
          </a:p>
          <a:p>
            <a:r>
              <a:rPr lang="en-AU" dirty="0" smtClean="0"/>
              <a:t>Eliminate distractions – phone, door bell, </a:t>
            </a:r>
            <a:r>
              <a:rPr lang="en-AU" smtClean="0"/>
              <a:t>skype</a:t>
            </a:r>
            <a:endParaRPr lang="en-AU" dirty="0" smtClean="0"/>
          </a:p>
          <a:p>
            <a:r>
              <a:rPr lang="en-AU" dirty="0" smtClean="0"/>
              <a:t>Have someone riding shotgun</a:t>
            </a:r>
          </a:p>
          <a:p>
            <a:endParaRPr lang="en-AU" dirty="0"/>
          </a:p>
        </p:txBody>
      </p:sp>
      <p:pic>
        <p:nvPicPr>
          <p:cNvPr id="12290" name="Picture 2" descr="C:\Users\Keith\AppData\Local\Microsoft\Windows\Temporary Internet Files\Content.IE5\1NK5L1KL\MC90044203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04800"/>
            <a:ext cx="18573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7038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6096000" cy="2087563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Eisenhower: </a:t>
            </a:r>
          </a:p>
          <a:p>
            <a:pPr marL="0" indent="0" algn="ctr">
              <a:buNone/>
            </a:pPr>
            <a:r>
              <a:rPr lang="en-AU" i="1" dirty="0" smtClean="0"/>
              <a:t>“Planning is everything; </a:t>
            </a:r>
            <a:br>
              <a:rPr lang="en-AU" i="1" dirty="0" smtClean="0"/>
            </a:br>
            <a:r>
              <a:rPr lang="en-AU" i="1" dirty="0" smtClean="0"/>
              <a:t>the plan is worth nothing”</a:t>
            </a:r>
            <a:endParaRPr lang="en-AU" i="1" dirty="0"/>
          </a:p>
        </p:txBody>
      </p:sp>
      <p:sp>
        <p:nvSpPr>
          <p:cNvPr id="4" name="Rectangle 3"/>
          <p:cNvSpPr/>
          <p:nvPr/>
        </p:nvSpPr>
        <p:spPr>
          <a:xfrm>
            <a:off x="1066800" y="1066800"/>
            <a:ext cx="7543800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Relax!!!</a:t>
            </a:r>
            <a:endParaRPr lang="en-US" sz="1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314" name="Picture 2" descr="http://www.trumanlibrary.org/photographs/58-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90831"/>
            <a:ext cx="2286000" cy="287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7532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00800" cy="1143000"/>
          </a:xfrm>
        </p:spPr>
        <p:txBody>
          <a:bodyPr>
            <a:normAutofit/>
          </a:bodyPr>
          <a:lstStyle/>
          <a:p>
            <a:r>
              <a:rPr lang="en-AU" b="1" dirty="0" smtClean="0"/>
              <a:t>Wed, May 1</a:t>
            </a:r>
            <a:r>
              <a:rPr lang="en-AU" b="1" baseline="30000" dirty="0" smtClean="0"/>
              <a:t>st</a:t>
            </a:r>
            <a:r>
              <a:rPr lang="en-AU" b="1" dirty="0" smtClean="0"/>
              <a:t> - You’re On!!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678363"/>
          </a:xfrm>
        </p:spPr>
        <p:txBody>
          <a:bodyPr>
            <a:normAutofit/>
          </a:bodyPr>
          <a:lstStyle/>
          <a:p>
            <a:r>
              <a:rPr lang="en-AU" dirty="0" smtClean="0"/>
              <a:t>Do a 10-15 min </a:t>
            </a:r>
            <a:r>
              <a:rPr lang="en-AU" dirty="0" err="1" smtClean="0"/>
              <a:t>BbC</a:t>
            </a:r>
            <a:r>
              <a:rPr lang="en-AU" dirty="0" smtClean="0"/>
              <a:t> presentation</a:t>
            </a:r>
          </a:p>
          <a:p>
            <a:r>
              <a:rPr lang="en-AU" dirty="0" smtClean="0"/>
              <a:t>Subject of choice</a:t>
            </a:r>
          </a:p>
          <a:p>
            <a:r>
              <a:rPr lang="en-AU" dirty="0" smtClean="0"/>
              <a:t>Get your own </a:t>
            </a:r>
            <a:r>
              <a:rPr lang="en-AU" dirty="0" err="1" smtClean="0"/>
              <a:t>vRoom</a:t>
            </a:r>
            <a:r>
              <a:rPr lang="en-AU" dirty="0" smtClean="0"/>
              <a:t> for practice</a:t>
            </a:r>
          </a:p>
          <a:p>
            <a:r>
              <a:rPr lang="en-AU" dirty="0" smtClean="0"/>
              <a:t>Have whiteboard file ready to load</a:t>
            </a:r>
          </a:p>
          <a:p>
            <a:r>
              <a:rPr lang="en-AU" dirty="0" smtClean="0"/>
              <a:t>Should incorporate App Share or Web Tour</a:t>
            </a:r>
          </a:p>
          <a:p>
            <a:r>
              <a:rPr lang="en-AU" dirty="0" smtClean="0"/>
              <a:t>Should use polling</a:t>
            </a:r>
          </a:p>
          <a:p>
            <a:r>
              <a:rPr lang="en-AU" dirty="0" smtClean="0"/>
              <a:t>No need for </a:t>
            </a:r>
            <a:r>
              <a:rPr lang="en-AU" dirty="0" err="1" smtClean="0"/>
              <a:t>BbC</a:t>
            </a:r>
            <a:r>
              <a:rPr lang="en-AU" dirty="0" smtClean="0"/>
              <a:t> intro slides</a:t>
            </a:r>
          </a:p>
          <a:p>
            <a:endParaRPr lang="en-AU" dirty="0"/>
          </a:p>
        </p:txBody>
      </p:sp>
      <p:pic>
        <p:nvPicPr>
          <p:cNvPr id="6149" name="Picture 5" descr="C:\Users\Keith\AppData\Local\Microsoft\Windows\Temporary Internet Files\Content.IE5\LJQL1CY8\MC90013671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91400" y="105384"/>
            <a:ext cx="1645057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65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0889" y="1168359"/>
            <a:ext cx="3505200" cy="3840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4000" dirty="0" smtClean="0"/>
              <a:t>Questions</a:t>
            </a:r>
          </a:p>
          <a:p>
            <a:pPr marL="0" indent="0" algn="ctr">
              <a:buNone/>
            </a:pPr>
            <a:r>
              <a:rPr lang="en-AU" sz="4000" dirty="0" smtClean="0"/>
              <a:t>Ideas</a:t>
            </a:r>
          </a:p>
          <a:p>
            <a:pPr marL="0" indent="0" algn="ctr">
              <a:buNone/>
            </a:pPr>
            <a:r>
              <a:rPr lang="en-AU" sz="4000" dirty="0" smtClean="0"/>
              <a:t>Suggestions</a:t>
            </a:r>
            <a:endParaRPr lang="en-AU" sz="4000" dirty="0"/>
          </a:p>
        </p:txBody>
      </p:sp>
      <p:pic>
        <p:nvPicPr>
          <p:cNvPr id="14340" name="Picture 4" descr="C:\Program Files (x86)\Microsoft Office XP\Media\CntCD1\ClipArt6\j029349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8" y="2209800"/>
            <a:ext cx="2471291" cy="202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Program Files (x86)\Microsoft Office XP\Media\CntCD1\ClipArt5\j028217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209800"/>
            <a:ext cx="1524000" cy="175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Users\Keith\AppData\Local\Microsoft\Windows\Temporary Internet Files\Content.IE5\1NK5L1KL\MC90005939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231650"/>
            <a:ext cx="1836115" cy="156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068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Links for handouts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http://bfsv.wikispaces.com/BfS+professional+development</a:t>
            </a:r>
          </a:p>
        </p:txBody>
      </p:sp>
    </p:spTree>
    <p:extLst>
      <p:ext uri="{BB962C8B-B14F-4D97-AF65-F5344CB8AC3E}">
        <p14:creationId xmlns:p14="http://schemas.microsoft.com/office/powerpoint/2010/main" val="1274036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639763"/>
            <a:ext cx="2506662" cy="603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1403350" y="684213"/>
            <a:ext cx="1584325" cy="576262"/>
          </a:xfrm>
          <a:prstGeom prst="wedgeRoundRectCallout">
            <a:avLst>
              <a:gd name="adj1" fmla="val 90306"/>
              <a:gd name="adj2" fmla="val 5498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Microphone  and speaker volume controls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1403350" y="1406525"/>
            <a:ext cx="1584325" cy="647700"/>
          </a:xfrm>
          <a:prstGeom prst="wedgeRoundRectCallout">
            <a:avLst>
              <a:gd name="adj1" fmla="val 110052"/>
              <a:gd name="adj2" fmla="val -30651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b="1" dirty="0">
                <a:solidFill>
                  <a:prstClr val="black"/>
                </a:solidFill>
              </a:rPr>
              <a:t>Microphone, click to talk, then click again when finished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6156325" y="200025"/>
            <a:ext cx="1295400" cy="287338"/>
          </a:xfrm>
          <a:prstGeom prst="wedgeRoundRectCallout">
            <a:avLst>
              <a:gd name="adj1" fmla="val -108088"/>
              <a:gd name="adj2" fmla="val 26592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b="1" dirty="0">
                <a:solidFill>
                  <a:prstClr val="black"/>
                </a:solidFill>
              </a:rPr>
              <a:t>Audio Wizard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6227763" y="1381125"/>
            <a:ext cx="1296987" cy="288925"/>
          </a:xfrm>
          <a:prstGeom prst="wedgeRoundRectCallout">
            <a:avLst>
              <a:gd name="adj1" fmla="val -111802"/>
              <a:gd name="adj2" fmla="val 276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Video Preview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6227763" y="836613"/>
            <a:ext cx="1296987" cy="454025"/>
          </a:xfrm>
          <a:prstGeom prst="wedgeRoundRectCallout">
            <a:avLst>
              <a:gd name="adj1" fmla="val -102775"/>
              <a:gd name="adj2" fmla="val 2131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Audio &amp; Video settings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2051050" y="209550"/>
            <a:ext cx="1873250" cy="287338"/>
          </a:xfrm>
          <a:prstGeom prst="wedgeRoundRectCallout">
            <a:avLst>
              <a:gd name="adj1" fmla="val 39505"/>
              <a:gd name="adj2" fmla="val 26592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Expand /Contract Panel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1676400" y="2781300"/>
            <a:ext cx="1311275" cy="431800"/>
          </a:xfrm>
          <a:prstGeom prst="wedgeRoundRectCallout">
            <a:avLst>
              <a:gd name="adj1" fmla="val 134639"/>
              <a:gd name="adj2" fmla="val -12826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Step away from the session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1681163" y="2205038"/>
            <a:ext cx="1306512" cy="431800"/>
          </a:xfrm>
          <a:prstGeom prst="wedgeRoundRectCallout">
            <a:avLst>
              <a:gd name="adj1" fmla="val 110927"/>
              <a:gd name="adj2" fmla="val 1231"/>
              <a:gd name="adj3" fmla="val 16667"/>
            </a:avLst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Smileys &amp; Applause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6246813" y="1766888"/>
            <a:ext cx="2070100" cy="438150"/>
          </a:xfrm>
          <a:prstGeom prst="wedgeRoundRectCallout">
            <a:avLst>
              <a:gd name="adj1" fmla="val -84556"/>
              <a:gd name="adj2" fmla="val -3458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Global Participant  permissions</a:t>
            </a:r>
          </a:p>
        </p:txBody>
      </p:sp>
      <p:sp>
        <p:nvSpPr>
          <p:cNvPr id="10252" name="TextBox 4"/>
          <p:cNvSpPr txBox="1">
            <a:spLocks noChangeArrowheads="1"/>
          </p:cNvSpPr>
          <p:nvPr/>
        </p:nvSpPr>
        <p:spPr bwMode="auto">
          <a:xfrm>
            <a:off x="4614863" y="1030288"/>
            <a:ext cx="431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AU" b="1">
                <a:solidFill>
                  <a:srgbClr val="FF0000"/>
                </a:solidFill>
              </a:rPr>
              <a:t>**</a:t>
            </a:r>
          </a:p>
        </p:txBody>
      </p:sp>
      <p:sp>
        <p:nvSpPr>
          <p:cNvPr id="10253" name="TextBox 16"/>
          <p:cNvSpPr txBox="1">
            <a:spLocks noChangeArrowheads="1"/>
          </p:cNvSpPr>
          <p:nvPr/>
        </p:nvSpPr>
        <p:spPr bwMode="auto">
          <a:xfrm>
            <a:off x="6372225" y="4724400"/>
            <a:ext cx="1296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AU" b="1">
                <a:solidFill>
                  <a:srgbClr val="FF0000"/>
                </a:solidFill>
              </a:rPr>
              <a:t>** </a:t>
            </a:r>
            <a:r>
              <a:rPr lang="en-AU" sz="1200" b="1">
                <a:solidFill>
                  <a:srgbClr val="000000"/>
                </a:solidFill>
              </a:rPr>
              <a:t>are ‘handles’ for dragging these panels to the desktop</a:t>
            </a:r>
          </a:p>
        </p:txBody>
      </p:sp>
      <p:sp>
        <p:nvSpPr>
          <p:cNvPr id="10254" name="TextBox 17"/>
          <p:cNvSpPr txBox="1">
            <a:spLocks noChangeArrowheads="1"/>
          </p:cNvSpPr>
          <p:nvPr/>
        </p:nvSpPr>
        <p:spPr bwMode="auto">
          <a:xfrm>
            <a:off x="4614863" y="1684338"/>
            <a:ext cx="43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AU" b="1">
                <a:solidFill>
                  <a:srgbClr val="FF0000"/>
                </a:solidFill>
              </a:rPr>
              <a:t>**</a:t>
            </a:r>
          </a:p>
        </p:txBody>
      </p:sp>
      <p:sp>
        <p:nvSpPr>
          <p:cNvPr id="10255" name="TextBox 18"/>
          <p:cNvSpPr txBox="1">
            <a:spLocks noChangeArrowheads="1"/>
          </p:cNvSpPr>
          <p:nvPr/>
        </p:nvSpPr>
        <p:spPr bwMode="auto">
          <a:xfrm>
            <a:off x="4716463" y="3892550"/>
            <a:ext cx="431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AU" b="1">
                <a:solidFill>
                  <a:srgbClr val="FF0000"/>
                </a:solidFill>
              </a:rPr>
              <a:t>**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6227763" y="2343150"/>
            <a:ext cx="1277937" cy="293688"/>
          </a:xfrm>
          <a:prstGeom prst="wedgeRoundRectCallout">
            <a:avLst>
              <a:gd name="adj1" fmla="val -174014"/>
              <a:gd name="adj2" fmla="val -26412"/>
              <a:gd name="adj3" fmla="val 16667"/>
            </a:avLst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Polling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2868613" y="3260725"/>
            <a:ext cx="1343025" cy="395288"/>
          </a:xfrm>
          <a:prstGeom prst="wedgeRoundRectCallout">
            <a:avLst>
              <a:gd name="adj1" fmla="val 58517"/>
              <a:gd name="adj2" fmla="val -248633"/>
              <a:gd name="adj3" fmla="val 16667"/>
            </a:avLst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Raise / </a:t>
            </a:r>
            <a:r>
              <a:rPr lang="en-AU" sz="11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Lower</a:t>
            </a:r>
            <a:r>
              <a:rPr lang="en-AU" sz="1100" dirty="0">
                <a:solidFill>
                  <a:prstClr val="black"/>
                </a:solidFill>
              </a:rPr>
              <a:t> Hand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6240463" y="2781300"/>
            <a:ext cx="2076450" cy="698500"/>
          </a:xfrm>
          <a:prstGeom prst="wedgeRoundRectCallout">
            <a:avLst>
              <a:gd name="adj1" fmla="val -95837"/>
              <a:gd name="adj2" fmla="val -4383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Click here (or right click) to alter participant permissions </a:t>
            </a:r>
            <a:br>
              <a:rPr lang="en-AU" sz="1100" dirty="0">
                <a:solidFill>
                  <a:prstClr val="black"/>
                </a:solidFill>
              </a:rPr>
            </a:br>
            <a:r>
              <a:rPr lang="en-AU" sz="1100" dirty="0">
                <a:solidFill>
                  <a:prstClr val="black"/>
                </a:solidFill>
              </a:rPr>
              <a:t>or your profile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1587500" y="5186363"/>
            <a:ext cx="1503363" cy="690562"/>
          </a:xfrm>
          <a:prstGeom prst="wedgeRoundRectCallout">
            <a:avLst>
              <a:gd name="adj1" fmla="val 119961"/>
              <a:gd name="adj2" fmla="val 69216"/>
              <a:gd name="adj3" fmla="val 16667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b="1" dirty="0">
                <a:solidFill>
                  <a:prstClr val="black"/>
                </a:solidFill>
              </a:rPr>
              <a:t>Type your chat message here then push the ‘Enter ‘ key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1617663" y="6021388"/>
            <a:ext cx="1473200" cy="503237"/>
          </a:xfrm>
          <a:prstGeom prst="wedgeRoundRectCallout">
            <a:avLst>
              <a:gd name="adj1" fmla="val 90957"/>
              <a:gd name="adj2" fmla="val 618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Who your message goes to</a:t>
            </a:r>
          </a:p>
        </p:txBody>
      </p:sp>
      <p:sp>
        <p:nvSpPr>
          <p:cNvPr id="27" name="Rounded Rectangular Callout 26"/>
          <p:cNvSpPr/>
          <p:nvPr/>
        </p:nvSpPr>
        <p:spPr>
          <a:xfrm>
            <a:off x="6246813" y="3656013"/>
            <a:ext cx="1277937" cy="293687"/>
          </a:xfrm>
          <a:prstGeom prst="wedgeRoundRectCallout">
            <a:avLst>
              <a:gd name="adj1" fmla="val -127866"/>
              <a:gd name="adj2" fmla="val -10405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Participants panel</a:t>
            </a:r>
          </a:p>
        </p:txBody>
      </p:sp>
      <p:sp>
        <p:nvSpPr>
          <p:cNvPr id="28" name="Rounded Rectangular Callout 27"/>
          <p:cNvSpPr/>
          <p:nvPr/>
        </p:nvSpPr>
        <p:spPr>
          <a:xfrm>
            <a:off x="4284663" y="212725"/>
            <a:ext cx="1295400" cy="288925"/>
          </a:xfrm>
          <a:prstGeom prst="wedgeRoundRectCallout">
            <a:avLst>
              <a:gd name="adj1" fmla="val 518"/>
              <a:gd name="adj2" fmla="val 39124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Transmit Video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246813" y="4114800"/>
            <a:ext cx="1277937" cy="293688"/>
          </a:xfrm>
          <a:prstGeom prst="wedgeRoundRectCallout">
            <a:avLst>
              <a:gd name="adj1" fmla="val -102438"/>
              <a:gd name="adj2" fmla="val -7953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Chat settings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1692275" y="4581525"/>
            <a:ext cx="1295400" cy="395288"/>
          </a:xfrm>
          <a:prstGeom prst="wedgeRoundRectCallout">
            <a:avLst>
              <a:gd name="adj1" fmla="val 141706"/>
              <a:gd name="adj2" fmla="val 1530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>
                <a:solidFill>
                  <a:prstClr val="black"/>
                </a:solidFill>
              </a:rPr>
              <a:t>Chat panel</a:t>
            </a:r>
          </a:p>
        </p:txBody>
      </p:sp>
      <p:sp>
        <p:nvSpPr>
          <p:cNvPr id="10265" name="TextBox 15"/>
          <p:cNvSpPr txBox="1">
            <a:spLocks noChangeArrowheads="1"/>
          </p:cNvSpPr>
          <p:nvPr/>
        </p:nvSpPr>
        <p:spPr bwMode="auto">
          <a:xfrm>
            <a:off x="6148388" y="5895975"/>
            <a:ext cx="2406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b="1">
                <a:solidFill>
                  <a:srgbClr val="000000"/>
                </a:solidFill>
              </a:rPr>
              <a:t>Blackboard Collaborate</a:t>
            </a:r>
            <a:br>
              <a:rPr lang="en-AU" b="1">
                <a:solidFill>
                  <a:srgbClr val="000000"/>
                </a:solidFill>
              </a:rPr>
            </a:br>
            <a:r>
              <a:rPr lang="en-AU" b="1">
                <a:solidFill>
                  <a:srgbClr val="000000"/>
                </a:solidFill>
              </a:rPr>
              <a:t>User Interface</a:t>
            </a:r>
          </a:p>
        </p:txBody>
      </p:sp>
    </p:spTree>
    <p:extLst>
      <p:ext uri="{BB962C8B-B14F-4D97-AF65-F5344CB8AC3E}">
        <p14:creationId xmlns:p14="http://schemas.microsoft.com/office/powerpoint/2010/main" val="103493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Grp="1" noChangeAspect="1"/>
          </p:cNvGraphicFramePr>
          <p:nvPr>
            <p:ph type="ctrTitle"/>
          </p:nvPr>
        </p:nvGraphicFramePr>
        <p:xfrm>
          <a:off x="611188" y="627063"/>
          <a:ext cx="7632700" cy="593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Acrobat Document" r:id="rId4" imgW="7128000" imgH="5544000" progId="AcroExch.Document.7">
                  <p:embed/>
                </p:oleObj>
              </mc:Choice>
              <mc:Fallback>
                <p:oleObj name="Acrobat Document" r:id="rId4" imgW="7128000" imgH="5544000" progId="AcroExch.Document.7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627063"/>
                        <a:ext cx="7632700" cy="5935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333375"/>
            <a:ext cx="7056438" cy="6477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Drag a pin to your location</a:t>
            </a:r>
            <a:endParaRPr lang="en-A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288" y="6176963"/>
            <a:ext cx="8353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normAutofit/>
          </a:bodyPr>
          <a:lstStyle>
            <a:lvl1pPr marL="27432" indent="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defRPr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Then type your location &amp; a greeting in the Chat Window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8359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6324600" cy="792162"/>
          </a:xfrm>
        </p:spPr>
        <p:txBody>
          <a:bodyPr/>
          <a:lstStyle/>
          <a:p>
            <a:r>
              <a:rPr lang="en-AU" b="1" dirty="0" smtClean="0"/>
              <a:t>Whiteboard Tools</a:t>
            </a:r>
            <a:endParaRPr lang="en-A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3376" r="20000" b="3160"/>
          <a:stretch/>
        </p:blipFill>
        <p:spPr bwMode="auto">
          <a:xfrm>
            <a:off x="304800" y="731521"/>
            <a:ext cx="6858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606290"/>
            <a:ext cx="6677320" cy="2099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838200" y="5410200"/>
            <a:ext cx="1066800" cy="24574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ular Callout 5"/>
          <p:cNvSpPr/>
          <p:nvPr/>
        </p:nvSpPr>
        <p:spPr>
          <a:xfrm>
            <a:off x="1905000" y="1097280"/>
            <a:ext cx="3352800" cy="609600"/>
          </a:xfrm>
          <a:prstGeom prst="wedgeRoundRectCallout">
            <a:avLst>
              <a:gd name="adj1" fmla="val -78594"/>
              <a:gd name="adj2" fmla="val -590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Pointer Tool (Default)</a:t>
            </a:r>
            <a:endParaRPr lang="en-AU" sz="24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1965960" y="3657600"/>
            <a:ext cx="2468880" cy="792479"/>
          </a:xfrm>
          <a:prstGeom prst="wedgeRoundRectCallout">
            <a:avLst>
              <a:gd name="adj1" fmla="val -94244"/>
              <a:gd name="adj2" fmla="val -5033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Triangle indicates more tools</a:t>
            </a:r>
            <a:endParaRPr lang="en-AU" sz="2400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5288280" y="3520438"/>
            <a:ext cx="3019720" cy="929641"/>
          </a:xfrm>
          <a:prstGeom prst="wedgeRoundRectCallout">
            <a:avLst>
              <a:gd name="adj1" fmla="val -37470"/>
              <a:gd name="adj2" fmla="val 12678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Tabs group clipart. You can add your own</a:t>
            </a:r>
            <a:endParaRPr lang="en-AU" sz="24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362200" y="-1371281"/>
            <a:ext cx="6324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Whiteboard Tools</a:t>
            </a:r>
            <a:endParaRPr lang="en-AU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6096000" y="1173478"/>
            <a:ext cx="2819400" cy="731521"/>
          </a:xfrm>
          <a:prstGeom prst="wedgeRoundRectCallout">
            <a:avLst>
              <a:gd name="adj1" fmla="val -17283"/>
              <a:gd name="adj2" fmla="val 8748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Hover for a Tool Tip</a:t>
            </a:r>
            <a:endParaRPr lang="en-AU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18" y="2743200"/>
            <a:ext cx="508782" cy="49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ounded Rectangular Callout 8"/>
          <p:cNvSpPr/>
          <p:nvPr/>
        </p:nvSpPr>
        <p:spPr>
          <a:xfrm>
            <a:off x="1950720" y="1905000"/>
            <a:ext cx="3840480" cy="510540"/>
          </a:xfrm>
          <a:prstGeom prst="wedgeRoundRectCallout">
            <a:avLst>
              <a:gd name="adj1" fmla="val -81821"/>
              <a:gd name="adj2" fmla="val 12420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Text Box. Just keep typing</a:t>
            </a:r>
            <a:endParaRPr lang="en-AU" sz="2400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1965960" y="2750820"/>
            <a:ext cx="4526280" cy="510540"/>
          </a:xfrm>
          <a:prstGeom prst="wedgeRoundRectCallout">
            <a:avLst>
              <a:gd name="adj1" fmla="val -64914"/>
              <a:gd name="adj2" fmla="val 181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Text Tool. Push Enter for new line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13171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3" t="3981" r="6890" b="5112"/>
          <a:stretch/>
        </p:blipFill>
        <p:spPr bwMode="auto">
          <a:xfrm>
            <a:off x="2915478" y="1524000"/>
            <a:ext cx="3511826" cy="5221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" t="40532" r="67444" b="22351"/>
          <a:stretch/>
        </p:blipFill>
        <p:spPr bwMode="auto">
          <a:xfrm>
            <a:off x="0" y="636104"/>
            <a:ext cx="3815447" cy="65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25" t="43141" r="2792" b="14283"/>
          <a:stretch/>
        </p:blipFill>
        <p:spPr bwMode="auto">
          <a:xfrm>
            <a:off x="5180609" y="636103"/>
            <a:ext cx="3933574" cy="7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28600" y="3200400"/>
            <a:ext cx="2362200" cy="2324099"/>
          </a:xfrm>
          <a:prstGeom prst="wedgeRoundRectCallout">
            <a:avLst>
              <a:gd name="adj1" fmla="val 86624"/>
              <a:gd name="adj2" fmla="val -2384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en-AU" sz="2400" dirty="0" smtClean="0"/>
              <a:t>Selected Slides.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AU" sz="2400" dirty="0" smtClean="0"/>
              <a:t>Ctrl or Shift click to select many.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6884504" y="4952999"/>
            <a:ext cx="1828800" cy="1143000"/>
          </a:xfrm>
          <a:prstGeom prst="wedgeRoundRectCallout">
            <a:avLst>
              <a:gd name="adj1" fmla="val -103853"/>
              <a:gd name="adj2" fmla="val -8837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Currently Displayed Slide</a:t>
            </a:r>
            <a:endParaRPr lang="en-AU" sz="24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589722" y="1828800"/>
            <a:ext cx="1828800" cy="883922"/>
          </a:xfrm>
          <a:prstGeom prst="wedgeRoundRectCallout">
            <a:avLst>
              <a:gd name="adj1" fmla="val 10640"/>
              <a:gd name="adj2" fmla="val -13505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Page Commands</a:t>
            </a:r>
            <a:endParaRPr lang="en-AU" sz="24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6232996" y="1354041"/>
            <a:ext cx="1615604" cy="627159"/>
          </a:xfrm>
          <a:prstGeom prst="wedgeRoundRectCallout">
            <a:avLst>
              <a:gd name="adj1" fmla="val 47773"/>
              <a:gd name="adj2" fmla="val -10167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Follow</a:t>
            </a:r>
            <a:endParaRPr lang="en-AU" sz="2400" dirty="0"/>
          </a:p>
        </p:txBody>
      </p:sp>
      <p:sp>
        <p:nvSpPr>
          <p:cNvPr id="5" name="Freeform 4"/>
          <p:cNvSpPr/>
          <p:nvPr/>
        </p:nvSpPr>
        <p:spPr>
          <a:xfrm>
            <a:off x="6228522" y="1126435"/>
            <a:ext cx="2570921" cy="1457739"/>
          </a:xfrm>
          <a:custGeom>
            <a:avLst/>
            <a:gdLst>
              <a:gd name="connsiteX0" fmla="*/ 2570921 w 2570921"/>
              <a:gd name="connsiteY0" fmla="*/ 0 h 2915478"/>
              <a:gd name="connsiteX1" fmla="*/ 1802295 w 2570921"/>
              <a:gd name="connsiteY1" fmla="*/ 1987826 h 2915478"/>
              <a:gd name="connsiteX2" fmla="*/ 0 w 2570921"/>
              <a:gd name="connsiteY2" fmla="*/ 2915478 h 29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0921" h="2915478">
                <a:moveTo>
                  <a:pt x="2570921" y="0"/>
                </a:moveTo>
                <a:cubicBezTo>
                  <a:pt x="2400851" y="750956"/>
                  <a:pt x="2230782" y="1501913"/>
                  <a:pt x="1802295" y="1987826"/>
                </a:cubicBezTo>
                <a:cubicBezTo>
                  <a:pt x="1373808" y="2473739"/>
                  <a:pt x="304800" y="2758661"/>
                  <a:pt x="0" y="2915478"/>
                </a:cubicBezTo>
              </a:path>
            </a:pathLst>
          </a:custGeom>
          <a:ln w="57150">
            <a:solidFill>
              <a:srgbClr val="00B05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ounded Rectangular Callout 12"/>
          <p:cNvSpPr/>
          <p:nvPr/>
        </p:nvSpPr>
        <p:spPr>
          <a:xfrm>
            <a:off x="6884504" y="3056612"/>
            <a:ext cx="1828800" cy="1143000"/>
          </a:xfrm>
          <a:prstGeom prst="wedgeRoundRectCallout">
            <a:avLst>
              <a:gd name="adj1" fmla="val -101679"/>
              <a:gd name="adj2" fmla="val -5707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2400" dirty="0"/>
              <a:t>Right click for menu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47540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AU" sz="4000" b="1" dirty="0" smtClean="0"/>
              <a:t>Moderator Tools</a:t>
            </a:r>
            <a:endParaRPr lang="en-AU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13" y="2647001"/>
            <a:ext cx="9180013" cy="1930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3017520" y="1930716"/>
            <a:ext cx="1143000" cy="883922"/>
          </a:xfrm>
          <a:prstGeom prst="wedgeRoundRectCallout">
            <a:avLst>
              <a:gd name="adj1" fmla="val -70628"/>
              <a:gd name="adj2" fmla="val 9807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Web Tour</a:t>
            </a:r>
            <a:endParaRPr lang="en-AU" sz="24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1569720" y="1244918"/>
            <a:ext cx="1143000" cy="883922"/>
          </a:xfrm>
          <a:prstGeom prst="wedgeRoundRectCallout">
            <a:avLst>
              <a:gd name="adj1" fmla="val -15962"/>
              <a:gd name="adj2" fmla="val 17049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App Share</a:t>
            </a:r>
            <a:endParaRPr lang="en-AU" sz="24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274320" y="1732598"/>
            <a:ext cx="1143000" cy="883922"/>
          </a:xfrm>
          <a:prstGeom prst="wedgeRoundRectCallout">
            <a:avLst>
              <a:gd name="adj1" fmla="val 37372"/>
              <a:gd name="adj2" fmla="val 11187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White Board</a:t>
            </a:r>
            <a:endParaRPr lang="en-AU" sz="24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1089660" y="4902518"/>
            <a:ext cx="1828800" cy="883922"/>
          </a:xfrm>
          <a:prstGeom prst="wedgeRoundRectCallout">
            <a:avLst>
              <a:gd name="adj1" fmla="val 27705"/>
              <a:gd name="adj2" fmla="val -15537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Whiteboard Tools</a:t>
            </a:r>
            <a:endParaRPr lang="en-AU" sz="24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4808220" y="1290638"/>
            <a:ext cx="1428750" cy="883922"/>
          </a:xfrm>
          <a:prstGeom prst="wedgeRoundRectCallout">
            <a:avLst>
              <a:gd name="adj1" fmla="val 35912"/>
              <a:gd name="adj2" fmla="val 17221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Load Slides</a:t>
            </a:r>
            <a:endParaRPr lang="en-AU" sz="24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3893820" y="4902518"/>
            <a:ext cx="1828800" cy="883922"/>
          </a:xfrm>
          <a:prstGeom prst="wedgeRoundRectCallout">
            <a:avLst>
              <a:gd name="adj1" fmla="val 30205"/>
              <a:gd name="adj2" fmla="val -16054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Slide Navigation</a:t>
            </a:r>
            <a:endParaRPr lang="en-AU" sz="2400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6522720" y="4902518"/>
            <a:ext cx="1962150" cy="883922"/>
          </a:xfrm>
          <a:prstGeom prst="wedgeRoundRectCallout">
            <a:avLst>
              <a:gd name="adj1" fmla="val -2821"/>
              <a:gd name="adj2" fmla="val -16054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Participants Follow</a:t>
            </a:r>
            <a:endParaRPr lang="en-AU" sz="2400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6903720" y="1503996"/>
            <a:ext cx="1847850" cy="883922"/>
          </a:xfrm>
          <a:prstGeom prst="wedgeRoundRectCallout">
            <a:avLst>
              <a:gd name="adj1" fmla="val -28088"/>
              <a:gd name="adj2" fmla="val 14290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Start / Pause</a:t>
            </a:r>
          </a:p>
          <a:p>
            <a:pPr algn="ctr"/>
            <a:r>
              <a:rPr lang="en-AU" sz="2400" dirty="0" smtClean="0"/>
              <a:t>Recording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579070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eith\AppData\Local\Microsoft\Windows\Temporary Internet Files\Content.IE5\8WDX1VGE\MC900231389[1].wmf"/>
          <p:cNvPicPr>
            <a:picLocks noChangeAspect="1" noChangeArrowheads="1"/>
          </p:cNvPicPr>
          <p:nvPr/>
        </p:nvPicPr>
        <p:blipFill>
          <a:blip r:embed="rId4">
            <a:lum bright="62000" contrast="-7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8915400" cy="695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AU" u="sng" dirty="0" smtClean="0"/>
              <a:t>Planning:</a:t>
            </a:r>
            <a:r>
              <a:rPr lang="en-AU" dirty="0" smtClean="0"/>
              <a:t> Where To Start?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4648200"/>
          </a:xfrm>
        </p:spPr>
        <p:txBody>
          <a:bodyPr>
            <a:normAutofit/>
          </a:bodyPr>
          <a:lstStyle/>
          <a:p>
            <a:pPr algn="l"/>
            <a:r>
              <a:rPr lang="en-AU" b="1" dirty="0" smtClean="0">
                <a:solidFill>
                  <a:schemeClr val="tx1"/>
                </a:solidFill>
              </a:rPr>
              <a:t>What</a:t>
            </a:r>
            <a:r>
              <a:rPr lang="en-AU" dirty="0" smtClean="0">
                <a:solidFill>
                  <a:schemeClr val="tx1"/>
                </a:solidFill>
              </a:rPr>
              <a:t> to present?  In what order?</a:t>
            </a:r>
          </a:p>
          <a:p>
            <a:pPr algn="l"/>
            <a:r>
              <a:rPr lang="en-AU" b="1" dirty="0" smtClean="0">
                <a:solidFill>
                  <a:schemeClr val="tx1"/>
                </a:solidFill>
              </a:rPr>
              <a:t>When</a:t>
            </a:r>
            <a:r>
              <a:rPr lang="en-AU" dirty="0" smtClean="0">
                <a:solidFill>
                  <a:schemeClr val="tx1"/>
                </a:solidFill>
              </a:rPr>
              <a:t> to present it?</a:t>
            </a:r>
          </a:p>
          <a:p>
            <a:pPr algn="l"/>
            <a:r>
              <a:rPr lang="en-AU" b="1" dirty="0">
                <a:solidFill>
                  <a:schemeClr val="tx1"/>
                </a:solidFill>
              </a:rPr>
              <a:t>Where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smtClean="0">
                <a:solidFill>
                  <a:schemeClr val="tx1"/>
                </a:solidFill>
              </a:rPr>
              <a:t>to present from?</a:t>
            </a:r>
            <a:endParaRPr lang="en-AU" dirty="0">
              <a:solidFill>
                <a:schemeClr val="tx1"/>
              </a:solidFill>
            </a:endParaRPr>
          </a:p>
          <a:p>
            <a:pPr algn="l"/>
            <a:r>
              <a:rPr lang="en-AU" b="1" dirty="0" smtClean="0">
                <a:solidFill>
                  <a:schemeClr val="tx1"/>
                </a:solidFill>
              </a:rPr>
              <a:t>Why</a:t>
            </a:r>
            <a:r>
              <a:rPr lang="en-AU" dirty="0" smtClean="0">
                <a:solidFill>
                  <a:schemeClr val="tx1"/>
                </a:solidFill>
              </a:rPr>
              <a:t> would participants want to see this?</a:t>
            </a:r>
          </a:p>
          <a:p>
            <a:pPr algn="l"/>
            <a:r>
              <a:rPr lang="en-AU" b="1" dirty="0" smtClean="0">
                <a:solidFill>
                  <a:schemeClr val="tx1"/>
                </a:solidFill>
              </a:rPr>
              <a:t>Who</a:t>
            </a:r>
            <a:r>
              <a:rPr lang="en-AU" dirty="0" smtClean="0">
                <a:solidFill>
                  <a:schemeClr val="tx1"/>
                </a:solidFill>
              </a:rPr>
              <a:t> can assist me?</a:t>
            </a:r>
          </a:p>
          <a:p>
            <a:pPr algn="l"/>
            <a:r>
              <a:rPr lang="en-AU" b="1" dirty="0" smtClean="0">
                <a:solidFill>
                  <a:schemeClr val="tx1"/>
                </a:solidFill>
              </a:rPr>
              <a:t>How</a:t>
            </a:r>
            <a:r>
              <a:rPr lang="en-AU" dirty="0" smtClean="0">
                <a:solidFill>
                  <a:schemeClr val="tx1"/>
                </a:solidFill>
              </a:rPr>
              <a:t> to present it</a:t>
            </a:r>
            <a:endParaRPr lang="en-AU" b="1" dirty="0" smtClean="0">
              <a:solidFill>
                <a:schemeClr val="tx1"/>
              </a:solidFill>
            </a:endParaRPr>
          </a:p>
          <a:p>
            <a:pPr algn="l"/>
            <a:r>
              <a:rPr lang="en-AU" dirty="0" smtClean="0">
                <a:solidFill>
                  <a:schemeClr val="tx1"/>
                </a:solidFill>
              </a:rPr>
              <a:t>Participants participation?</a:t>
            </a:r>
          </a:p>
          <a:p>
            <a:pPr algn="l"/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9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6705600" cy="1143000"/>
          </a:xfrm>
        </p:spPr>
        <p:txBody>
          <a:bodyPr>
            <a:normAutofit fontScale="90000"/>
          </a:bodyPr>
          <a:lstStyle/>
          <a:p>
            <a:r>
              <a:rPr lang="en-AU" u="sng" dirty="0"/>
              <a:t>Planning:</a:t>
            </a:r>
            <a:r>
              <a:rPr lang="en-AU" dirty="0"/>
              <a:t> Suggested </a:t>
            </a:r>
            <a:r>
              <a:rPr lang="en-AU" dirty="0" smtClean="0"/>
              <a:t>Approach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AU" dirty="0" smtClean="0"/>
              <a:t>Stick to the knitting</a:t>
            </a:r>
          </a:p>
          <a:p>
            <a:r>
              <a:rPr lang="en-AU" dirty="0" smtClean="0"/>
              <a:t>Discuss topic with others </a:t>
            </a:r>
            <a:endParaRPr lang="en-AU" dirty="0" smtClean="0">
              <a:solidFill>
                <a:srgbClr val="FF0000"/>
              </a:solidFill>
            </a:endParaRPr>
          </a:p>
          <a:p>
            <a:r>
              <a:rPr lang="en-AU" dirty="0" smtClean="0"/>
              <a:t>Get scheduled by ASCCA Coordinator</a:t>
            </a:r>
            <a:endParaRPr lang="en-AU" dirty="0" smtClean="0">
              <a:solidFill>
                <a:srgbClr val="FF0000"/>
              </a:solidFill>
            </a:endParaRPr>
          </a:p>
          <a:p>
            <a:r>
              <a:rPr lang="en-AU" dirty="0"/>
              <a:t>Think from participants </a:t>
            </a:r>
            <a:r>
              <a:rPr lang="en-AU" dirty="0" err="1"/>
              <a:t>pov</a:t>
            </a:r>
            <a:r>
              <a:rPr lang="en-AU" dirty="0"/>
              <a:t>.</a:t>
            </a:r>
          </a:p>
          <a:p>
            <a:r>
              <a:rPr lang="en-AU" dirty="0" smtClean="0"/>
              <a:t>Organise a flow.</a:t>
            </a:r>
          </a:p>
          <a:p>
            <a:r>
              <a:rPr lang="en-AU" dirty="0" smtClean="0"/>
              <a:t>Slide programs great for organising (</a:t>
            </a:r>
            <a:r>
              <a:rPr lang="en-AU" dirty="0" err="1" smtClean="0"/>
              <a:t>eg</a:t>
            </a:r>
            <a:r>
              <a:rPr lang="en-AU" dirty="0" smtClean="0"/>
              <a:t> PP)</a:t>
            </a:r>
          </a:p>
        </p:txBody>
      </p:sp>
      <p:pic>
        <p:nvPicPr>
          <p:cNvPr id="5122" name="Picture 2" descr="C:\Users\Keith\AppData\Local\Microsoft\Windows\Temporary Internet Files\Content.IE5\8WDX1VGE\MC90041738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140" y="152400"/>
            <a:ext cx="2689860" cy="308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25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2641</TotalTime>
  <Words>1662</Words>
  <Application>Microsoft Office PowerPoint</Application>
  <PresentationFormat>On-screen Show (4:3)</PresentationFormat>
  <Paragraphs>297</Paragraphs>
  <Slides>28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Acrobat Document</vt:lpstr>
      <vt:lpstr>Before We Start…</vt:lpstr>
      <vt:lpstr>Blackboard Collaborate Boot Camp for ASCCA Moderators</vt:lpstr>
      <vt:lpstr>PowerPoint Presentation</vt:lpstr>
      <vt:lpstr>PowerPoint Presentation</vt:lpstr>
      <vt:lpstr>Whiteboard Tools</vt:lpstr>
      <vt:lpstr>PowerPoint Presentation</vt:lpstr>
      <vt:lpstr>Moderator Tools</vt:lpstr>
      <vt:lpstr>Planning: Where To Start?</vt:lpstr>
      <vt:lpstr>Planning: Suggested Approach</vt:lpstr>
      <vt:lpstr>Planning: Visuals</vt:lpstr>
      <vt:lpstr>Planning: Slides – What Doesn’t Work</vt:lpstr>
      <vt:lpstr>Planning: Spicing It Up</vt:lpstr>
      <vt:lpstr>Planning: Your Words</vt:lpstr>
      <vt:lpstr>Planning For Participation</vt:lpstr>
      <vt:lpstr>Create a Whiteboard File</vt:lpstr>
      <vt:lpstr>Trial Run</vt:lpstr>
      <vt:lpstr>My Setup</vt:lpstr>
      <vt:lpstr>My BbC Screen layout</vt:lpstr>
      <vt:lpstr>Presentation Tips</vt:lpstr>
      <vt:lpstr>App Sharing Tips</vt:lpstr>
      <vt:lpstr>PowerPoint Presentation</vt:lpstr>
      <vt:lpstr>Web Tour Tips</vt:lpstr>
      <vt:lpstr>Menus</vt:lpstr>
      <vt:lpstr>On the Day</vt:lpstr>
      <vt:lpstr>PowerPoint Presentation</vt:lpstr>
      <vt:lpstr>Wed, May 1st - You’re On!!</vt:lpstr>
      <vt:lpstr>PowerPoint Presentation</vt:lpstr>
      <vt:lpstr>Links for handouts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To Start</dc:title>
  <dc:creator>Keith</dc:creator>
  <cp:lastModifiedBy>Keith</cp:lastModifiedBy>
  <cp:revision>92</cp:revision>
  <dcterms:created xsi:type="dcterms:W3CDTF">2006-08-16T00:00:00Z</dcterms:created>
  <dcterms:modified xsi:type="dcterms:W3CDTF">2013-04-14T12:28:17Z</dcterms:modified>
</cp:coreProperties>
</file>